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0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6" r:id="rId40"/>
    <p:sldId id="297" r:id="rId41"/>
    <p:sldId id="299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  <p:sldId id="324" r:id="rId65"/>
    <p:sldId id="341" r:id="rId66"/>
    <p:sldId id="342" r:id="rId67"/>
    <p:sldId id="326" r:id="rId68"/>
    <p:sldId id="327" r:id="rId69"/>
    <p:sldId id="328" r:id="rId70"/>
    <p:sldId id="330" r:id="rId71"/>
    <p:sldId id="331" r:id="rId72"/>
    <p:sldId id="332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3" r:id="rId81"/>
    <p:sldId id="344" r:id="rId82"/>
    <p:sldId id="364" r:id="rId83"/>
    <p:sldId id="345" r:id="rId84"/>
    <p:sldId id="346" r:id="rId85"/>
    <p:sldId id="347" r:id="rId86"/>
    <p:sldId id="350" r:id="rId87"/>
    <p:sldId id="351" r:id="rId88"/>
    <p:sldId id="352" r:id="rId89"/>
    <p:sldId id="353" r:id="rId90"/>
    <p:sldId id="354" r:id="rId91"/>
    <p:sldId id="355" r:id="rId92"/>
    <p:sldId id="356" r:id="rId93"/>
    <p:sldId id="357" r:id="rId94"/>
    <p:sldId id="358" r:id="rId95"/>
    <p:sldId id="360" r:id="rId96"/>
    <p:sldId id="361" r:id="rId97"/>
    <p:sldId id="362" r:id="rId98"/>
    <p:sldId id="365" r:id="rId99"/>
    <p:sldId id="366" r:id="rId100"/>
    <p:sldId id="367" r:id="rId101"/>
    <p:sldId id="368" r:id="rId102"/>
    <p:sldId id="369" r:id="rId103"/>
    <p:sldId id="370" r:id="rId104"/>
    <p:sldId id="371" r:id="rId105"/>
    <p:sldId id="372" r:id="rId106"/>
    <p:sldId id="373" r:id="rId107"/>
    <p:sldId id="374" r:id="rId108"/>
  </p:sldIdLst>
  <p:sldSz cx="9144000" cy="6858000" type="screen4x3"/>
  <p:notesSz cx="6858000" cy="9144000"/>
  <p:defaultTextStyle>
    <a:defPPr>
      <a:defRPr lang="fa-I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7D"/>
    <a:srgbClr val="FF0000"/>
    <a:srgbClr val="009900"/>
    <a:srgbClr val="FF00FF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F2CC47A-5CE2-4F72-A99E-16253CB03236}" type="datetimeFigureOut">
              <a:rPr lang="fa-IR" smtClean="0"/>
              <a:t>04/10/1433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CF4AC25-0E90-4F76-B482-C34924DB5080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963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a-IR" sz="2400">
                <a:cs typeface="Arial" pitchFamily="34" charset="0"/>
              </a:endParaRPr>
            </a:p>
          </p:txBody>
        </p:sp>
        <p:sp>
          <p:nvSpPr>
            <p:cNvPr id="6963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 sz="2400">
                <a:cs typeface="Arial" pitchFamily="34" charset="0"/>
              </a:endParaRPr>
            </a:p>
          </p:txBody>
        </p:sp>
        <p:grpSp>
          <p:nvGrpSpPr>
            <p:cNvPr id="6963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6963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3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  <p:sp>
            <p:nvSpPr>
              <p:cNvPr id="6964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a-IR" sz="2400">
                  <a:cs typeface="Arial" pitchFamily="34" charset="0"/>
                </a:endParaRPr>
              </a:p>
            </p:txBody>
          </p:sp>
        </p:grpSp>
      </p:grpSp>
      <p:sp>
        <p:nvSpPr>
          <p:cNvPr id="6964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6965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4B2ECD-9520-4C17-96AC-EEF4EAE24A82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6965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965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2376679-C0FE-46DC-AD98-2869784543FF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65E4D0-5FC7-4AB9-9B29-69D97827455F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813447B-CBB2-4E3A-A3E7-6913CDC0ADB1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DDF03B-7989-4E45-8E79-56A8F4DE73EE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92D3F7-07DD-40E7-B07E-D40D3C523C3E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3F17B2-6FF2-4BF1-B333-CC8D79FCC6D4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E9D1A8-283B-45D7-82FD-A850193DF469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8186A6-9835-4785-9497-24A09D3D1865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2F8FA9-CFF7-474A-B72C-E376D4C7C6F1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EAB96E-251C-4564-9145-6B84FA3BBDC9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63BF44-BA14-47A5-AF17-19563B562003}" type="slidenum">
              <a:rPr lang="fa-IR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cs typeface="+mn-cs"/>
              </a:defRPr>
            </a:lvl1pPr>
          </a:lstStyle>
          <a:p>
            <a:r>
              <a:rPr lang="en-US" smtClean="0"/>
              <a:t>www.Jozve.org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  <a:cs typeface="+mn-cs"/>
              </a:defRPr>
            </a:lvl1pPr>
          </a:lstStyle>
          <a:p>
            <a:fld id="{A93EC7AC-53EC-481D-A515-A3F6E0168E95}" type="slidenum">
              <a:rPr lang="fa-IR"/>
              <a:pPr/>
              <a:t>‹#›</a:t>
            </a:fld>
            <a:endParaRPr lang="en-US"/>
          </a:p>
        </p:txBody>
      </p:sp>
      <p:grpSp>
        <p:nvGrpSpPr>
          <p:cNvPr id="6861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861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a-IR" sz="2400">
                <a:cs typeface="Arial" pitchFamily="34" charset="0"/>
              </a:endParaRPr>
            </a:p>
          </p:txBody>
        </p:sp>
        <p:sp>
          <p:nvSpPr>
            <p:cNvPr id="6861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 sz="2400">
                <a:cs typeface="Arial" pitchFamily="34" charset="0"/>
              </a:endParaRPr>
            </a:p>
          </p:txBody>
        </p:sp>
        <p:sp>
          <p:nvSpPr>
            <p:cNvPr id="6861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>
                <a:solidFill>
                  <a:schemeClr val="hlin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1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>
                <a:solidFill>
                  <a:schemeClr val="hlin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1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1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>
                <a:solidFill>
                  <a:schemeClr val="hlin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1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 sz="2400">
                <a:cs typeface="Arial" pitchFamily="34" charset="0"/>
              </a:endParaRPr>
            </a:p>
          </p:txBody>
        </p:sp>
        <p:sp>
          <p:nvSpPr>
            <p:cNvPr id="6862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62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a-IR">
                <a:solidFill>
                  <a:schemeClr val="accent2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62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2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10900" b="1">
                <a:solidFill>
                  <a:schemeClr val="folHlink"/>
                </a:solidFill>
              </a:rPr>
              <a:t>PHP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Hypertext per processor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84213" y="549275"/>
            <a:ext cx="8135937" cy="5089525"/>
          </a:xfrm>
        </p:spPr>
        <p:txBody>
          <a:bodyPr/>
          <a:lstStyle/>
          <a:p>
            <a:r>
              <a:rPr lang="en-US" sz="5700"/>
              <a:t>$a=5;</a:t>
            </a:r>
          </a:p>
          <a:p>
            <a:r>
              <a:rPr lang="en-US" sz="5700"/>
              <a:t>$a=$a+1;</a:t>
            </a:r>
          </a:p>
          <a:p>
            <a:r>
              <a:rPr lang="en-US" sz="5700">
                <a:solidFill>
                  <a:srgbClr val="FF0000"/>
                </a:solidFill>
              </a:rPr>
              <a:t>($a++;)</a:t>
            </a:r>
          </a:p>
          <a:p>
            <a:r>
              <a:rPr lang="en-US" sz="5700"/>
              <a:t>$a=$a-1;</a:t>
            </a:r>
          </a:p>
          <a:p>
            <a:r>
              <a:rPr lang="en-US" sz="5700">
                <a:solidFill>
                  <a:srgbClr val="FF0000"/>
                </a:solidFill>
              </a:rPr>
              <a:t>($a--;)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&lt;?php</a:t>
            </a:r>
            <a:r>
              <a:rPr lang="en-US" sz="4000" b="1"/>
              <a:t> </a:t>
            </a:r>
            <a:br>
              <a:rPr lang="en-US" sz="4000" b="1"/>
            </a:br>
            <a:r>
              <a:rPr lang="en-US" sz="4000" b="1"/>
              <a:t>$x=array("Ali"=&gt;15,"Reza"=&gt;17);</a:t>
            </a:r>
            <a:br>
              <a:rPr lang="en-US" sz="4000" b="1"/>
            </a:br>
            <a:r>
              <a:rPr lang="en-US" sz="4000" b="1"/>
              <a:t>foreach ($x as $key=&gt;$value)</a:t>
            </a:r>
            <a:br>
              <a:rPr lang="en-US" sz="4000" b="1"/>
            </a:br>
            <a:r>
              <a:rPr lang="en-US" sz="4000" b="1"/>
              <a:t>  echo $key.'=&gt;'.$value."&lt;br&gt;";</a:t>
            </a:r>
            <a:br>
              <a:rPr lang="en-US" sz="4000" b="1"/>
            </a:br>
            <a:r>
              <a:rPr lang="en-US" sz="4000" b="1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3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476250"/>
            <a:ext cx="8497888" cy="60483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2400" b="1">
                <a:solidFill>
                  <a:srgbClr val="FF0000"/>
                </a:solidFill>
              </a:rPr>
              <a:t>&lt;?php</a:t>
            </a:r>
            <a:r>
              <a:rPr lang="en-US" sz="2400" b="1"/>
              <a:t> </a:t>
            </a:r>
            <a:br>
              <a:rPr lang="en-US" sz="2400" b="1"/>
            </a:br>
            <a:r>
              <a:rPr lang="en-US" sz="3600" b="1"/>
              <a:t>$x=array(array(10,20,30,40),</a:t>
            </a:r>
            <a:br>
              <a:rPr lang="en-US" sz="3600" b="1"/>
            </a:br>
            <a:r>
              <a:rPr lang="en-US" sz="3600" b="1"/>
              <a:t>      array(15,25,35,45),</a:t>
            </a:r>
            <a:br>
              <a:rPr lang="en-US" sz="3600" b="1"/>
            </a:br>
            <a:r>
              <a:rPr lang="en-US" sz="3600" b="1"/>
              <a:t>     array(40,50,60,70));</a:t>
            </a:r>
            <a:br>
              <a:rPr lang="en-US" sz="3600" b="1"/>
            </a:br>
            <a:r>
              <a:rPr lang="en-US" sz="3600" b="1"/>
              <a:t>for($row=0;$row&lt;3;$row++)</a:t>
            </a:r>
            <a:br>
              <a:rPr lang="en-US" sz="3600" b="1"/>
            </a:br>
            <a:r>
              <a:rPr lang="en-US" sz="3600" b="1"/>
              <a:t> {</a:t>
            </a:r>
            <a:br>
              <a:rPr lang="en-US" sz="3600" b="1"/>
            </a:br>
            <a:r>
              <a:rPr lang="en-US" sz="3600" b="1"/>
              <a:t>     for($col=0;$col&lt;3;$col++)</a:t>
            </a:r>
            <a:br>
              <a:rPr lang="en-US" sz="3600" b="1"/>
            </a:br>
            <a:r>
              <a:rPr lang="en-US" sz="3600" b="1"/>
              <a:t>       echo "|".$x[$row][$col];</a:t>
            </a:r>
            <a:br>
              <a:rPr lang="en-US" sz="3600" b="1"/>
            </a:br>
            <a:r>
              <a:rPr lang="en-US" sz="3600" b="1"/>
              <a:t>	 echo '&lt;br&gt;';</a:t>
            </a:r>
            <a:br>
              <a:rPr lang="en-US" sz="3600" b="1"/>
            </a:br>
            <a:r>
              <a:rPr lang="en-US" sz="3600" b="1"/>
              <a:t> }</a:t>
            </a:r>
            <a:br>
              <a:rPr lang="en-US" sz="3600" b="1"/>
            </a:br>
            <a:r>
              <a:rPr lang="en-US" sz="3600"/>
              <a:t> </a:t>
            </a:r>
            <a:r>
              <a:rPr lang="en-US" sz="2400" b="1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5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620713"/>
            <a:ext cx="8351837" cy="5903912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828800"/>
            <a:ext cx="7227887" cy="2209800"/>
          </a:xfrm>
        </p:spPr>
        <p:txBody>
          <a:bodyPr/>
          <a:lstStyle/>
          <a:p>
            <a:pPr algn="r"/>
            <a:r>
              <a:rPr lang="en-US" sz="6300">
                <a:solidFill>
                  <a:schemeClr val="bg1"/>
                </a:solidFill>
                <a:latin typeface="Arial Black" pitchFamily="34" charset="0"/>
                <a:cs typeface="B Elham" pitchFamily="2" charset="-78"/>
              </a:rPr>
              <a:t>PHP</a:t>
            </a:r>
            <a:r>
              <a:rPr lang="fa-IR" sz="6300">
                <a:solidFill>
                  <a:schemeClr val="bg1"/>
                </a:solidFill>
                <a:latin typeface="Arial Black" pitchFamily="34" charset="0"/>
                <a:cs typeface="B Elham" pitchFamily="2" charset="-78"/>
              </a:rPr>
              <a:t> ایجاد تابع در</a:t>
            </a:r>
            <a:endParaRPr lang="en-US" sz="6300">
              <a:solidFill>
                <a:schemeClr val="bg1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800" b="1">
                <a:solidFill>
                  <a:srgbClr val="FF0000"/>
                </a:solidFill>
              </a:rPr>
              <a:t>Function </a:t>
            </a:r>
            <a:r>
              <a:rPr lang="fa-IR" sz="4800" b="1"/>
              <a:t>نام تابع</a:t>
            </a:r>
            <a:r>
              <a:rPr lang="en-US" sz="4800" b="1">
                <a:solidFill>
                  <a:srgbClr val="FF0000"/>
                </a:solidFill>
              </a:rPr>
              <a:t> </a:t>
            </a:r>
            <a:r>
              <a:rPr lang="en-US" sz="4800" b="1">
                <a:solidFill>
                  <a:srgbClr val="003366"/>
                </a:solidFill>
              </a:rPr>
              <a:t>(</a:t>
            </a:r>
            <a:r>
              <a:rPr lang="fa-IR" sz="4800" b="1">
                <a:solidFill>
                  <a:srgbClr val="003366"/>
                </a:solidFill>
              </a:rPr>
              <a:t>اسامی پارامترها</a:t>
            </a:r>
            <a:r>
              <a:rPr lang="en-US" sz="4800" b="1">
                <a:solidFill>
                  <a:srgbClr val="003366"/>
                </a:solidFill>
              </a:rPr>
              <a:t>)</a:t>
            </a:r>
            <a:r>
              <a:rPr lang="en-US" sz="4800" b="1">
                <a:solidFill>
                  <a:srgbClr val="FF0000"/>
                </a:solidFill>
              </a:rPr>
              <a:t/>
            </a:r>
            <a:br>
              <a:rPr lang="en-US" sz="4800" b="1">
                <a:solidFill>
                  <a:srgbClr val="FF0000"/>
                </a:solidFill>
              </a:rPr>
            </a:br>
            <a:r>
              <a:rPr lang="en-US" sz="4800" b="1">
                <a:solidFill>
                  <a:srgbClr val="FF0000"/>
                </a:solidFill>
              </a:rPr>
              <a:t>{</a:t>
            </a:r>
            <a:br>
              <a:rPr lang="en-US" sz="4800" b="1">
                <a:solidFill>
                  <a:srgbClr val="FF0000"/>
                </a:solidFill>
              </a:rPr>
            </a:br>
            <a:r>
              <a:rPr lang="en-US" sz="4800" b="1">
                <a:solidFill>
                  <a:srgbClr val="FF0000"/>
                </a:solidFill>
              </a:rPr>
              <a:t>    </a:t>
            </a:r>
            <a:r>
              <a:rPr lang="fa-IR" sz="4800" b="1">
                <a:solidFill>
                  <a:srgbClr val="009900"/>
                </a:solidFill>
              </a:rPr>
              <a:t>دستورات تابع</a:t>
            </a:r>
            <a:r>
              <a:rPr lang="en-US" sz="4800" b="1">
                <a:solidFill>
                  <a:srgbClr val="009900"/>
                </a:solidFill>
              </a:rPr>
              <a:t>;</a:t>
            </a:r>
            <a:br>
              <a:rPr lang="en-US" sz="4800" b="1">
                <a:solidFill>
                  <a:srgbClr val="009900"/>
                </a:solidFill>
              </a:rPr>
            </a:br>
            <a:r>
              <a:rPr lang="en-US" sz="4800" b="1">
                <a:solidFill>
                  <a:srgbClr val="009900"/>
                </a:solidFill>
              </a:rPr>
              <a:t>    return;</a:t>
            </a:r>
            <a:br>
              <a:rPr lang="en-US" sz="4800" b="1">
                <a:solidFill>
                  <a:srgbClr val="009900"/>
                </a:solidFill>
              </a:rPr>
            </a:br>
            <a:r>
              <a:rPr lang="en-US" sz="4800" b="1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6000" b="1">
                <a:solidFill>
                  <a:srgbClr val="009900"/>
                </a:solidFill>
              </a:rPr>
              <a:t>Return </a:t>
            </a:r>
            <a:r>
              <a:rPr lang="fa-IR" sz="6000" b="1">
                <a:solidFill>
                  <a:srgbClr val="FF0000"/>
                </a:solidFill>
              </a:rPr>
              <a:t>مقدار</a:t>
            </a:r>
            <a:r>
              <a:rPr lang="en-US" sz="6000" b="1">
                <a:solidFill>
                  <a:srgbClr val="009900"/>
                </a:solidFill>
              </a:rPr>
              <a:t>;</a:t>
            </a:r>
            <a:br>
              <a:rPr lang="en-US" sz="6000" b="1">
                <a:solidFill>
                  <a:srgbClr val="009900"/>
                </a:solidFill>
              </a:rPr>
            </a:br>
            <a:endParaRPr lang="en-US" sz="6000" b="1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3600" b="1">
                <a:solidFill>
                  <a:srgbClr val="FF0000"/>
                </a:solidFill>
              </a:rPr>
              <a:t>&lt;?php</a:t>
            </a:r>
            <a:r>
              <a:rPr lang="en-US" sz="3600" b="1"/>
              <a:t> </a:t>
            </a:r>
            <a:br>
              <a:rPr lang="en-US" sz="3600" b="1"/>
            </a:br>
            <a:r>
              <a:rPr lang="en-US" sz="3600" b="1"/>
              <a:t>$x=5;</a:t>
            </a:r>
            <a:br>
              <a:rPr lang="en-US" sz="3600" b="1"/>
            </a:br>
            <a:r>
              <a:rPr lang="en-US" sz="3600" b="1"/>
              <a:t>echo fact($x);</a:t>
            </a:r>
            <a:br>
              <a:rPr lang="en-US" sz="3600" b="1"/>
            </a:br>
            <a:r>
              <a:rPr lang="en-US" sz="3600" b="1"/>
              <a:t>function fact($x)</a:t>
            </a:r>
            <a:br>
              <a:rPr lang="en-US" sz="3600" b="1"/>
            </a:br>
            <a:r>
              <a:rPr lang="en-US" sz="3600" b="1"/>
              <a:t>{</a:t>
            </a:r>
            <a:br>
              <a:rPr lang="en-US" sz="3600" b="1"/>
            </a:br>
            <a:r>
              <a:rPr lang="en-US" sz="3600" b="1"/>
              <a:t>$mult=1;</a:t>
            </a:r>
            <a:br>
              <a:rPr lang="en-US" sz="3600" b="1"/>
            </a:br>
            <a:r>
              <a:rPr lang="en-US" sz="3600" b="1"/>
              <a:t>for($i=1;$i&lt;=$x;$i++)</a:t>
            </a:r>
            <a:br>
              <a:rPr lang="en-US" sz="3600" b="1"/>
            </a:br>
            <a:r>
              <a:rPr lang="en-US" sz="3600" b="1"/>
              <a:t>  $mult=$mult*$i;</a:t>
            </a:r>
            <a:br>
              <a:rPr lang="en-US" sz="3600" b="1"/>
            </a:br>
            <a:r>
              <a:rPr lang="en-US" sz="3600" b="1"/>
              <a:t> return $mult;</a:t>
            </a:r>
            <a:br>
              <a:rPr lang="en-US" sz="3600" b="1"/>
            </a:br>
            <a:r>
              <a:rPr lang="en-US" sz="3600" b="1"/>
              <a:t> }      </a:t>
            </a:r>
            <a:br>
              <a:rPr lang="en-US" sz="3600" b="1"/>
            </a:br>
            <a:r>
              <a:rPr lang="en-US" sz="3600"/>
              <a:t> </a:t>
            </a:r>
            <a:r>
              <a:rPr lang="en-US" sz="3600" b="1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عملگر مقایسه ای:</a:t>
            </a:r>
            <a:endParaRPr lang="en-US" b="1">
              <a:solidFill>
                <a:schemeClr val="folHlink"/>
              </a:solidFill>
            </a:endParaRPr>
          </a:p>
        </p:txBody>
      </p:sp>
      <p:graphicFrame>
        <p:nvGraphicFramePr>
          <p:cNvPr id="19528" name="Group 7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344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نام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عملگر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تساوی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==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همانی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===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نامساوی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=!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نامساوی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&lt;&gt;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کوچکتری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&lt;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بزرگتری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&gt;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کوچکتر مساوی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=&gt;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بزرگتر مساوی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&lt;=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33375"/>
            <a:ext cx="8569325" cy="61198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000">
                <a:solidFill>
                  <a:srgbClr val="009900"/>
                </a:solidFill>
              </a:rPr>
              <a:t>$a=10;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009900"/>
                </a:solidFill>
              </a:rPr>
              <a:t>$b=10;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009900"/>
                </a:solidFill>
              </a:rPr>
              <a:t>$a==$b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009900"/>
                </a:solidFill>
              </a:rPr>
              <a:t>--------------------</a:t>
            </a:r>
            <a:r>
              <a:rPr lang="fa-IR" sz="3000">
                <a:solidFill>
                  <a:srgbClr val="009900"/>
                </a:solidFill>
              </a:rPr>
              <a:t>مقدار درست را برمی گرداند</a:t>
            </a:r>
            <a:r>
              <a:rPr lang="en-US" sz="3000">
                <a:solidFill>
                  <a:srgbClr val="009900"/>
                </a:solidFill>
              </a:rPr>
              <a:t>-----------------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FF0000"/>
                </a:solidFill>
              </a:rPr>
              <a:t>$c=7;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FF0000"/>
                </a:solidFill>
              </a:rPr>
              <a:t>$d=“7”;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FF0000"/>
                </a:solidFill>
              </a:rPr>
              <a:t>$c==$d</a:t>
            </a:r>
          </a:p>
          <a:p>
            <a:pPr>
              <a:lnSpc>
                <a:spcPct val="80000"/>
              </a:lnSpc>
            </a:pPr>
            <a:r>
              <a:rPr lang="en-US" sz="3000">
                <a:solidFill>
                  <a:srgbClr val="FF0000"/>
                </a:solidFill>
              </a:rPr>
              <a:t>--------------------</a:t>
            </a:r>
            <a:r>
              <a:rPr lang="fa-IR" sz="3000">
                <a:solidFill>
                  <a:srgbClr val="FF0000"/>
                </a:solidFill>
              </a:rPr>
              <a:t>مقدار درست را برمی گرداند</a:t>
            </a:r>
            <a:r>
              <a:rPr lang="en-US" sz="3000">
                <a:solidFill>
                  <a:srgbClr val="FF0000"/>
                </a:solidFill>
              </a:rPr>
              <a:t>-----------------</a:t>
            </a:r>
          </a:p>
          <a:p>
            <a:pPr>
              <a:lnSpc>
                <a:spcPct val="80000"/>
              </a:lnSpc>
            </a:pPr>
            <a:r>
              <a:rPr lang="en-US" sz="3000"/>
              <a:t>$e=15;</a:t>
            </a:r>
          </a:p>
          <a:p>
            <a:pPr>
              <a:lnSpc>
                <a:spcPct val="80000"/>
              </a:lnSpc>
            </a:pPr>
            <a:r>
              <a:rPr lang="en-US" sz="3000"/>
              <a:t>$f=“15”;</a:t>
            </a:r>
          </a:p>
          <a:p>
            <a:pPr>
              <a:lnSpc>
                <a:spcPct val="80000"/>
              </a:lnSpc>
            </a:pPr>
            <a:r>
              <a:rPr lang="en-US" sz="3000"/>
              <a:t>$f===$e</a:t>
            </a:r>
          </a:p>
          <a:p>
            <a:pPr>
              <a:lnSpc>
                <a:spcPct val="80000"/>
              </a:lnSpc>
            </a:pPr>
            <a:r>
              <a:rPr lang="en-US" sz="3000"/>
              <a:t>--------------------</a:t>
            </a:r>
            <a:r>
              <a:rPr lang="fa-IR" sz="3000"/>
              <a:t>مقدار نادرست را برمی گرداند</a:t>
            </a:r>
            <a:r>
              <a:rPr lang="en-US" sz="3000"/>
              <a:t>-----------------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عملگر منطقی:</a:t>
            </a:r>
            <a:endParaRPr lang="en-US" b="1">
              <a:solidFill>
                <a:schemeClr val="folHlink"/>
              </a:solidFill>
            </a:endParaRPr>
          </a:p>
        </p:txBody>
      </p:sp>
      <p:graphicFrame>
        <p:nvGraphicFramePr>
          <p:cNvPr id="21570" name="Group 66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3886200"/>
        </p:xfrm>
        <a:graphic>
          <a:graphicData uri="http://schemas.openxmlformats.org/drawingml/2006/table">
            <a:tbl>
              <a:tblPr/>
              <a:tblGrid>
                <a:gridCol w="3827463"/>
                <a:gridCol w="2232025"/>
                <a:gridCol w="2170112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fa-I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نام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عملگر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نقیض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!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fa-I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&amp;&amp;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fa-IR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||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تقدم آن از &amp;&amp; کمتر است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تقدم آن از || کمتر است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عملگر ترکیبی:</a:t>
            </a:r>
            <a:endParaRPr lang="en-US" b="1">
              <a:solidFill>
                <a:schemeClr val="folHlink"/>
              </a:solidFill>
            </a:endParaRPr>
          </a:p>
        </p:txBody>
      </p:sp>
      <p:graphicFrame>
        <p:nvGraphicFramePr>
          <p:cNvPr id="22595" name="Group 6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19421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898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=+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$a+=$b;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$a=$a+$b;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$a-=$b;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$a=$a-$b;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=*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$a*=$b;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$a=$a*$b;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6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=/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$a/=$b;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$a=$a/$b;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=%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$a%=$b;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$a=$a%$b;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33375"/>
            <a:ext cx="7200900" cy="2663825"/>
          </a:xfrm>
        </p:spPr>
        <p:txBody>
          <a:bodyPr/>
          <a:lstStyle/>
          <a:p>
            <a:r>
              <a:rPr lang="en-US" sz="4700" b="1"/>
              <a:t>$a=100;</a:t>
            </a:r>
          </a:p>
          <a:p>
            <a:r>
              <a:rPr lang="en-US" sz="4700" b="1"/>
              <a:t>Echo “Value of $a”;</a:t>
            </a:r>
          </a:p>
          <a:p>
            <a:r>
              <a:rPr lang="en-US" sz="4700" b="1"/>
              <a:t>Echo ‘Value of $a’;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323850" y="4076700"/>
            <a:ext cx="72009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Value of 100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Value of $a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uild="p"/>
      <p:bldP spid="235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755650" y="3284538"/>
            <a:ext cx="72009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fa-IR" sz="34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331913" y="1700213"/>
            <a:ext cx="7056437" cy="86360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rtl="1"/>
            <a:r>
              <a:rPr lang="ar-SA" sz="3600" b="1">
                <a:cs typeface="Arial" pitchFamily="34" charset="0"/>
              </a:rPr>
              <a:t>;</a:t>
            </a:r>
            <a:r>
              <a:rPr lang="ar-SA" sz="3600" b="1">
                <a:solidFill>
                  <a:srgbClr val="FF00FF"/>
                </a:solidFill>
                <a:cs typeface="Arial" pitchFamily="34" charset="0"/>
              </a:rPr>
              <a:t>مقدار2</a:t>
            </a:r>
            <a:r>
              <a:rPr lang="ar-SA" sz="3600" b="1">
                <a:cs typeface="Arial" pitchFamily="34" charset="0"/>
              </a:rPr>
              <a:t>: </a:t>
            </a:r>
            <a:r>
              <a:rPr lang="ar-SA" sz="3600" b="1">
                <a:solidFill>
                  <a:srgbClr val="FF0000"/>
                </a:solidFill>
                <a:cs typeface="Arial" pitchFamily="34" charset="0"/>
              </a:rPr>
              <a:t>مقدار 1</a:t>
            </a:r>
            <a:r>
              <a:rPr lang="ar-SA" sz="3600" b="1">
                <a:cs typeface="Arial" pitchFamily="34" charset="0"/>
              </a:rPr>
              <a:t> ?</a:t>
            </a:r>
            <a:r>
              <a:rPr lang="fa-IR" sz="3600" b="1">
                <a:cs typeface="Arial" pitchFamily="34" charset="0"/>
              </a:rPr>
              <a:t> </a:t>
            </a:r>
            <a:r>
              <a:rPr lang="ar-SA" sz="3600" b="1">
                <a:cs typeface="Arial" pitchFamily="34" charset="0"/>
              </a:rPr>
              <a:t>شرط = متغیر</a:t>
            </a:r>
          </a:p>
          <a:p>
            <a:endParaRPr lang="en-US" sz="4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en-US" sz="5000" b="1">
                <a:solidFill>
                  <a:schemeClr val="folHlink"/>
                </a:solidFill>
                <a:latin typeface="Arial" pitchFamily="34" charset="0"/>
                <a:cs typeface="Arial" pitchFamily="34" charset="0"/>
              </a:rPr>
              <a:t>:? </a:t>
            </a:r>
            <a:r>
              <a:rPr lang="fa-IR" sz="5000" b="1">
                <a:solidFill>
                  <a:schemeClr val="folHlink"/>
                </a:solidFill>
                <a:latin typeface="Arial" pitchFamily="34" charset="0"/>
                <a:cs typeface="Arial" pitchFamily="34" charset="0"/>
              </a:rPr>
              <a:t>عملگر</a:t>
            </a:r>
            <a:endParaRPr lang="en-US" sz="5000" b="1">
              <a:solidFill>
                <a:schemeClr val="folHlin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539750" y="3068638"/>
            <a:ext cx="72009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$a=5;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3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$s=$a&lt;7 ? $a*2:$a*3;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  <p:bldP spid="26630" grpId="0"/>
      <p:bldP spid="266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Or</a:t>
            </a:r>
          </a:p>
          <a:p>
            <a:pPr>
              <a:lnSpc>
                <a:spcPct val="90000"/>
              </a:lnSpc>
            </a:pPr>
            <a:r>
              <a:rPr lang="en-US" sz="2800" b="1"/>
              <a:t>Xor</a:t>
            </a:r>
          </a:p>
          <a:p>
            <a:pPr>
              <a:lnSpc>
                <a:spcPct val="90000"/>
              </a:lnSpc>
            </a:pPr>
            <a:r>
              <a:rPr lang="en-US" sz="2800" b="1"/>
              <a:t>And</a:t>
            </a:r>
          </a:p>
          <a:p>
            <a:pPr>
              <a:lnSpc>
                <a:spcPct val="90000"/>
              </a:lnSpc>
            </a:pPr>
            <a:r>
              <a:rPr lang="en-US" sz="2800" b="1"/>
              <a:t>=   +=   -=   *=   %=</a:t>
            </a:r>
          </a:p>
          <a:p>
            <a:pPr>
              <a:lnSpc>
                <a:spcPct val="90000"/>
              </a:lnSpc>
            </a:pPr>
            <a:r>
              <a:rPr lang="en-US" sz="2800" b="1"/>
              <a:t>||</a:t>
            </a:r>
          </a:p>
          <a:p>
            <a:pPr>
              <a:lnSpc>
                <a:spcPct val="90000"/>
              </a:lnSpc>
            </a:pPr>
            <a:r>
              <a:rPr lang="en-US" sz="2800" b="1"/>
              <a:t>&amp;&amp;</a:t>
            </a:r>
          </a:p>
          <a:p>
            <a:pPr>
              <a:lnSpc>
                <a:spcPct val="90000"/>
              </a:lnSpc>
            </a:pPr>
            <a:r>
              <a:rPr lang="en-US" sz="2800" b="1"/>
              <a:t>==   !=   ===</a:t>
            </a:r>
          </a:p>
          <a:p>
            <a:pPr>
              <a:lnSpc>
                <a:spcPct val="90000"/>
              </a:lnSpc>
            </a:pPr>
            <a:r>
              <a:rPr lang="en-US" sz="2800" b="1"/>
              <a:t>&lt;   &lt;=    &gt;   &gt;=</a:t>
            </a:r>
          </a:p>
          <a:p>
            <a:pPr>
              <a:lnSpc>
                <a:spcPct val="90000"/>
              </a:lnSpc>
            </a:pPr>
            <a:r>
              <a:rPr lang="en-US" sz="2800" b="1"/>
              <a:t>+    -</a:t>
            </a:r>
          </a:p>
          <a:p>
            <a:pPr>
              <a:lnSpc>
                <a:spcPct val="90000"/>
              </a:lnSpc>
            </a:pPr>
            <a:r>
              <a:rPr lang="en-US" sz="2800" b="1"/>
              <a:t>*   /    %</a:t>
            </a:r>
          </a:p>
          <a:p>
            <a:pPr>
              <a:lnSpc>
                <a:spcPct val="90000"/>
              </a:lnSpc>
            </a:pPr>
            <a:r>
              <a:rPr lang="en-US" sz="2800" b="1"/>
              <a:t>( )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تقدم عملگرها:</a:t>
            </a:r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23850" y="908050"/>
            <a:ext cx="7200900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9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&lt;?Php</a:t>
            </a: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9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a-IR" sz="9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دستورات</a:t>
            </a:r>
            <a:endParaRPr lang="en-US" sz="94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9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874838"/>
          </a:xfrm>
        </p:spPr>
        <p:txBody>
          <a:bodyPr/>
          <a:lstStyle/>
          <a:p>
            <a:r>
              <a:rPr lang="en-US" sz="9200" b="1">
                <a:solidFill>
                  <a:srgbClr val="FF0000"/>
                </a:solidFill>
              </a:rPr>
              <a:t>PHP </a:t>
            </a:r>
            <a:r>
              <a:rPr lang="fa-IR" sz="8300" b="1">
                <a:solidFill>
                  <a:srgbClr val="FF0000"/>
                </a:solidFill>
              </a:rPr>
              <a:t>شروع به کار با</a:t>
            </a:r>
            <a:r>
              <a:rPr lang="fa-IR" sz="4600"/>
              <a:t> </a:t>
            </a:r>
            <a:endParaRPr lang="en-US" sz="46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 کار می کند؟ </a:t>
            </a:r>
            <a:r>
              <a:rPr lang="en-US" b="1">
                <a:solidFill>
                  <a:schemeClr val="folHlink"/>
                </a:solidFill>
              </a:rPr>
              <a:t>PHP </a:t>
            </a:r>
            <a:r>
              <a:rPr lang="fa-IR" b="1">
                <a:solidFill>
                  <a:schemeClr val="folHlink"/>
                </a:solidFill>
              </a:rPr>
              <a:t>چگونه</a:t>
            </a:r>
            <a:endParaRPr lang="en-US" b="1">
              <a:solidFill>
                <a:schemeClr val="folHlink"/>
              </a:solidFill>
            </a:endParaRPr>
          </a:p>
        </p:txBody>
      </p:sp>
      <p:pic>
        <p:nvPicPr>
          <p:cNvPr id="3077" name="Picture 5" descr="ph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557338"/>
            <a:ext cx="7272337" cy="4535487"/>
          </a:xfrm>
          <a:noFill/>
          <a:ln/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74638"/>
            <a:ext cx="8496300" cy="6249987"/>
          </a:xfrm>
          <a:noFill/>
          <a:ln w="38100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74638"/>
            <a:ext cx="8353425" cy="6249987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3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74638"/>
            <a:ext cx="8497887" cy="6249987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74638"/>
            <a:ext cx="8496300" cy="6249987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74638"/>
            <a:ext cx="8496300" cy="6178550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6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74638"/>
            <a:ext cx="8424862" cy="6249987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1" name="Picture 5" descr="7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74638"/>
            <a:ext cx="8424863" cy="6249987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8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74638"/>
            <a:ext cx="8424863" cy="6178550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7" name="Picture 5" descr="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74638"/>
            <a:ext cx="8424862" cy="6178550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5" name="Picture 5" descr="10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74638"/>
            <a:ext cx="8424862" cy="6249987"/>
          </a:xfrm>
          <a:noFill/>
          <a:ln w="28575">
            <a:solidFill>
              <a:srgbClr val="000000"/>
            </a:solidFill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>
                <a:solidFill>
                  <a:schemeClr val="folHlink"/>
                </a:solidFill>
              </a:rPr>
              <a:t>:PHP </a:t>
            </a:r>
            <a:r>
              <a:rPr lang="fa-IR" b="1">
                <a:solidFill>
                  <a:schemeClr val="folHlink"/>
                </a:solidFill>
              </a:rPr>
              <a:t>انواع داده ها در</a:t>
            </a:r>
            <a:r>
              <a:rPr lang="fa-IR"/>
              <a:t> 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04825" y="2028825"/>
            <a:ext cx="4032250" cy="3833813"/>
          </a:xfrm>
        </p:spPr>
        <p:txBody>
          <a:bodyPr/>
          <a:lstStyle/>
          <a:p>
            <a:r>
              <a:rPr lang="en-US" sz="4000">
                <a:solidFill>
                  <a:srgbClr val="003366"/>
                </a:solidFill>
              </a:rPr>
              <a:t>Integer</a:t>
            </a:r>
          </a:p>
          <a:p>
            <a:r>
              <a:rPr lang="en-US" sz="4000">
                <a:solidFill>
                  <a:schemeClr val="accent1"/>
                </a:solidFill>
              </a:rPr>
              <a:t>Double</a:t>
            </a:r>
          </a:p>
          <a:p>
            <a:r>
              <a:rPr lang="en-US" sz="4000">
                <a:solidFill>
                  <a:schemeClr val="folHlink"/>
                </a:solidFill>
              </a:rPr>
              <a:t>String</a:t>
            </a:r>
          </a:p>
          <a:p>
            <a:r>
              <a:rPr lang="en-US" sz="4000">
                <a:solidFill>
                  <a:srgbClr val="FF00FF"/>
                </a:solidFill>
              </a:rPr>
              <a:t>Array</a:t>
            </a:r>
          </a:p>
          <a:p>
            <a:r>
              <a:rPr lang="en-US" sz="4000">
                <a:solidFill>
                  <a:srgbClr val="009900"/>
                </a:solidFill>
              </a:rPr>
              <a:t>Object</a:t>
            </a:r>
          </a:p>
          <a:p>
            <a:r>
              <a:rPr lang="en-US" sz="4000"/>
              <a:t>Boolean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a-IR" sz="4000">
                <a:solidFill>
                  <a:srgbClr val="003366"/>
                </a:solidFill>
              </a:rPr>
              <a:t>صحیح</a:t>
            </a:r>
          </a:p>
          <a:p>
            <a:r>
              <a:rPr lang="fa-IR" sz="4000">
                <a:solidFill>
                  <a:schemeClr val="accent1"/>
                </a:solidFill>
              </a:rPr>
              <a:t>اعشاری</a:t>
            </a:r>
          </a:p>
          <a:p>
            <a:r>
              <a:rPr lang="fa-IR" sz="4000">
                <a:solidFill>
                  <a:schemeClr val="folHlink"/>
                </a:solidFill>
              </a:rPr>
              <a:t>رشته ای</a:t>
            </a:r>
          </a:p>
          <a:p>
            <a:r>
              <a:rPr lang="fa-IR" sz="4000">
                <a:solidFill>
                  <a:srgbClr val="FF00FF"/>
                </a:solidFill>
              </a:rPr>
              <a:t>آرایه</a:t>
            </a:r>
          </a:p>
          <a:p>
            <a:r>
              <a:rPr lang="fa-IR" sz="4000">
                <a:solidFill>
                  <a:srgbClr val="009900"/>
                </a:solidFill>
              </a:rPr>
              <a:t>شی</a:t>
            </a:r>
          </a:p>
          <a:p>
            <a:r>
              <a:rPr lang="fa-IR" sz="4000"/>
              <a:t>منطقی</a:t>
            </a:r>
            <a:endParaRPr lang="en-US" sz="4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 build="p"/>
      <p:bldP spid="512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9" name="Picture 7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765175"/>
            <a:ext cx="7705725" cy="5472113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473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4800"/>
          </a:p>
          <a:p>
            <a:pPr>
              <a:buFont typeface="Wingdings" pitchFamily="2" charset="2"/>
              <a:buNone/>
            </a:pPr>
            <a:r>
              <a:rPr lang="en-US" sz="4800">
                <a:solidFill>
                  <a:srgbClr val="FF0000"/>
                </a:solidFill>
              </a:rPr>
              <a:t>&lt;?PHP</a:t>
            </a:r>
          </a:p>
          <a:p>
            <a:pPr>
              <a:buFont typeface="Wingdings" pitchFamily="2" charset="2"/>
              <a:buNone/>
            </a:pPr>
            <a:r>
              <a:rPr lang="en-US" sz="4800"/>
              <a:t>$x=$text1+$text2;</a:t>
            </a:r>
          </a:p>
          <a:p>
            <a:pPr>
              <a:buFont typeface="Wingdings" pitchFamily="2" charset="2"/>
              <a:buNone/>
            </a:pPr>
            <a:r>
              <a:rPr lang="en-US" sz="4800"/>
              <a:t>Echo “Text1 Add Text2 is:$x”</a:t>
            </a:r>
          </a:p>
          <a:p>
            <a:pPr>
              <a:buFont typeface="Wingdings" pitchFamily="2" charset="2"/>
              <a:buNone/>
            </a:pPr>
            <a:r>
              <a:rPr lang="en-US" sz="48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27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27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2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27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27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836613"/>
            <a:ext cx="7704137" cy="51847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4737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4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>
                <a:solidFill>
                  <a:srgbClr val="FF0000"/>
                </a:solidFill>
              </a:rPr>
              <a:t>&lt;?PHP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/>
              <a:t>$Next=$text1+1;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/>
              <a:t>$Back=$text1-1;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/>
              <a:t>Echo “Next is $Next”;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/>
              <a:t>Echo “Back is $Back”;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88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88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88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88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88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7848600" cy="1800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800">
                <a:latin typeface="Times New Roman" pitchFamily="18" charset="0"/>
                <a:cs typeface="Times New Roman" pitchFamily="18" charset="0"/>
              </a:rPr>
              <a:t>IF (</a:t>
            </a:r>
            <a:r>
              <a:rPr lang="fa-IR" sz="4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شرط</a:t>
            </a:r>
            <a:r>
              <a:rPr lang="en-US" sz="48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fa-IR" sz="4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دستور</a:t>
            </a:r>
            <a:r>
              <a:rPr lang="en-US" sz="48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endParaRPr lang="en-US" sz="48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sz="4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250825" y="2852738"/>
            <a:ext cx="844708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&lt;?PHP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cs typeface="Arial" pitchFamily="34" charset="0"/>
              </a:rPr>
              <a:t>IF($a&gt;$b)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cs typeface="Arial" pitchFamily="34" charset="0"/>
              </a:rPr>
              <a:t>   Echo “a is Bigger than b”;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?&gt;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6600">
                <a:latin typeface="Times New Roman" pitchFamily="18" charset="0"/>
                <a:cs typeface="Times New Roman" pitchFamily="18" charset="0"/>
              </a:rPr>
              <a:t>IF (</a:t>
            </a:r>
            <a:r>
              <a:rPr lang="fa-IR" sz="6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شرط</a:t>
            </a:r>
            <a:r>
              <a:rPr lang="en-US" sz="66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66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buFont typeface="Wingdings" pitchFamily="2" charset="2"/>
              <a:buNone/>
            </a:pPr>
            <a:r>
              <a:rPr lang="fa-IR" sz="66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مجموعه دستورات</a:t>
            </a:r>
            <a:r>
              <a:rPr lang="en-US" sz="66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sz="660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buFont typeface="Wingdings" pitchFamily="2" charset="2"/>
              <a:buNone/>
            </a:pPr>
            <a:endParaRPr lang="en-US" sz="6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solidFill>
                  <a:srgbClr val="FF0000"/>
                </a:solidFill>
              </a:rPr>
              <a:t>&lt;?PHP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latin typeface="Times New Roman" pitchFamily="18" charset="0"/>
              </a:rPr>
              <a:t>IF($a&gt;$b)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latin typeface="Times New Roman" pitchFamily="18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latin typeface="Times New Roman" pitchFamily="18" charset="0"/>
              </a:rPr>
              <a:t>   Echo “a is Bigger than b”;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latin typeface="Times New Roman" pitchFamily="18" charset="0"/>
              </a:rPr>
              <a:t>   Echo “End Program”;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latin typeface="Times New Roman" pitchFamily="18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800">
                <a:solidFill>
                  <a:srgbClr val="FF0000"/>
                </a:solidFill>
              </a:rPr>
              <a:t>?&gt;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6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000">
                <a:latin typeface="Times New Roman" pitchFamily="18" charset="0"/>
                <a:cs typeface="Times New Roman" pitchFamily="18" charset="0"/>
              </a:rPr>
              <a:t>IF (</a:t>
            </a:r>
            <a:r>
              <a:rPr lang="fa-IR"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شرط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0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40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مجموعه دستورات 1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00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000">
                <a:latin typeface="Times New Roman" pitchFamily="18" charset="0"/>
                <a:cs typeface="Times New Roman" pitchFamily="18" charset="0"/>
              </a:rPr>
              <a:t>Else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0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40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مجموعه دستورات 2</a:t>
            </a:r>
            <a:r>
              <a:rPr lang="en-US" sz="40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00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&lt;?PHP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IF($a&gt;$b)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{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   Echo “a is Bigger than b”;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}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Else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{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   Echo “a is Bigger than b”;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Times New Roman" pitchFamily="18" charset="0"/>
              </a:rPr>
              <a:t>}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?&gt;</a:t>
            </a:r>
          </a:p>
          <a:p>
            <a:pPr>
              <a:buFont typeface="Wingdings" pitchFamily="2" charset="2"/>
              <a:buNone/>
            </a:pPr>
            <a:endParaRPr lang="en-US" sz="4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&lt;body&gt;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&lt;form name="form1" id="form1" method="post" action="test.php"&gt;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&lt;p&gt;Enter Number: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  &lt;input name="text1" type="text" id="text1" /&gt;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&lt;/p&gt;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&lt;p&gt;Enter Number: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  &lt;input name="text2" type="text" id="text2"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&lt;/p&gt;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&lt;p&gt;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  &lt;input type="submit" name="Submit" value="Comp"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  &lt;input type="reset" name="Submit2" value="Reset"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  &lt;/p&gt;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&lt;/form&gt;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&lt;/body&gt;</a:t>
            </a: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333375"/>
            <a:ext cx="7772400" cy="1470025"/>
          </a:xfrm>
        </p:spPr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قواعد نامگذاری متغیرها:</a:t>
            </a:r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557338"/>
            <a:ext cx="8424862" cy="4967287"/>
          </a:xfrm>
        </p:spPr>
        <p:txBody>
          <a:bodyPr/>
          <a:lstStyle/>
          <a:p>
            <a:pPr algn="r"/>
            <a:r>
              <a:rPr lang="fa-IR" b="1">
                <a:solidFill>
                  <a:schemeClr val="bg2"/>
                </a:solidFill>
              </a:rPr>
              <a:t>نام متغیر می تواند هر طولی داشته باشد (اعداد ، خط رابط)</a:t>
            </a:r>
            <a:endParaRPr lang="en-US" b="1">
              <a:solidFill>
                <a:schemeClr val="bg2"/>
              </a:solidFill>
            </a:endParaRPr>
          </a:p>
          <a:p>
            <a:r>
              <a:rPr lang="en-US" b="1">
                <a:solidFill>
                  <a:schemeClr val="bg2"/>
                </a:solidFill>
              </a:rPr>
              <a:t>$ALI</a:t>
            </a:r>
            <a:endParaRPr lang="fa-IR" b="1">
              <a:solidFill>
                <a:schemeClr val="bg2"/>
              </a:solidFill>
            </a:endParaRPr>
          </a:p>
          <a:p>
            <a:pPr algn="r"/>
            <a:r>
              <a:rPr lang="fa-IR" b="1">
                <a:solidFill>
                  <a:schemeClr val="accent1"/>
                </a:solidFill>
              </a:rPr>
              <a:t>شروع می شوند.</a:t>
            </a:r>
            <a:r>
              <a:rPr lang="en-US" b="1">
                <a:solidFill>
                  <a:schemeClr val="accent1"/>
                </a:solidFill>
              </a:rPr>
              <a:t> $</a:t>
            </a:r>
            <a:r>
              <a:rPr lang="en-US" b="1"/>
              <a:t> </a:t>
            </a:r>
            <a:r>
              <a:rPr lang="fa-IR" b="1">
                <a:solidFill>
                  <a:schemeClr val="accent1"/>
                </a:solidFill>
              </a:rPr>
              <a:t>تمام متغیره با علامت</a:t>
            </a:r>
            <a:endParaRPr lang="en-US" b="1">
              <a:solidFill>
                <a:schemeClr val="accent1"/>
              </a:solidFill>
            </a:endParaRPr>
          </a:p>
          <a:p>
            <a:r>
              <a:rPr lang="en-US" b="1">
                <a:solidFill>
                  <a:schemeClr val="accent1"/>
                </a:solidFill>
              </a:rPr>
              <a:t>$SUM</a:t>
            </a:r>
            <a:endParaRPr lang="fa-IR" b="1">
              <a:solidFill>
                <a:schemeClr val="accent1"/>
              </a:solidFill>
            </a:endParaRPr>
          </a:p>
          <a:p>
            <a:pPr algn="r"/>
            <a:r>
              <a:rPr lang="fa-IR" b="1">
                <a:solidFill>
                  <a:srgbClr val="FF00FF"/>
                </a:solidFill>
              </a:rPr>
              <a:t>نام متغیرها با رقم شروع نمی شوند.</a:t>
            </a:r>
          </a:p>
          <a:p>
            <a:r>
              <a:rPr lang="fa-IR" b="1">
                <a:solidFill>
                  <a:srgbClr val="FF00FF"/>
                </a:solidFill>
              </a:rPr>
              <a:t>$</a:t>
            </a:r>
            <a:r>
              <a:rPr lang="en-US" b="1">
                <a:solidFill>
                  <a:srgbClr val="FF00FF"/>
                </a:solidFill>
              </a:rPr>
              <a:t>1SUM</a:t>
            </a:r>
            <a:endParaRPr lang="fa-IR" b="1">
              <a:solidFill>
                <a:srgbClr val="FF00FF"/>
              </a:solidFill>
            </a:endParaRPr>
          </a:p>
          <a:p>
            <a:pPr algn="r"/>
            <a:r>
              <a:rPr lang="fa-IR" b="1">
                <a:solidFill>
                  <a:srgbClr val="FF0000"/>
                </a:solidFill>
              </a:rPr>
              <a:t>در نامگذاری بین حروف کوچک و بزرگ فرق وجود دارد.</a:t>
            </a:r>
          </a:p>
          <a:p>
            <a:r>
              <a:rPr lang="en-US" b="1">
                <a:solidFill>
                  <a:srgbClr val="FF0000"/>
                </a:solidFill>
              </a:rPr>
              <a:t>$SUM&lt;&gt;$sum</a:t>
            </a:r>
          </a:p>
          <a:p>
            <a:pPr algn="r"/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3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765175"/>
            <a:ext cx="7920038" cy="54006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>
                <a:solidFill>
                  <a:srgbClr val="FF0000"/>
                </a:solidFill>
              </a:rPr>
              <a:t>&lt;?php</a:t>
            </a:r>
            <a:r>
              <a:rPr lang="en-US" sz="54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if($text1&gt;$text2)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 echo "$text1 Bigger 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else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echo "$text2 Bigger 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&lt;body&gt;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&lt;form name="form1" id="form1" method="post" action="test.php"&gt;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&lt;h3&gt;&lt;strong&gt;VB&lt;/strong&gt;: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&lt;input name="text1" type="text" id="text1" /&gt;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&lt;/h3&gt;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&lt;h3&gt;&lt;strong&gt;PHP:&lt;/strong&gt;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&lt;input name="text2" type="text" id="text2"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&lt;/h3&gt;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&lt;h3&gt;&lt;strong&gt;C++:&lt;/strong&gt;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&lt;input name="text3" type="text" id="text3"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&lt;/h3&gt;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&lt;p&gt;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&lt;strong&gt;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&lt;em&gt;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&lt;/em&gt;    &lt;/strong&gt;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&lt;strong&gt;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&lt;input type="reset" name="Submit2" value="Reset"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  &lt;input type="submit" name="Submit" value="Cal Order"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&lt;/strong&gt;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  &lt;/p&gt;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&lt;/form&gt;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800" b="1"/>
              <a:t>&lt;/body&gt;</a:t>
            </a:r>
          </a:p>
          <a:p>
            <a:pPr>
              <a:lnSpc>
                <a:spcPct val="80000"/>
              </a:lnSpc>
            </a:pPr>
            <a:endParaRPr lang="en-US" sz="2000" b="1"/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5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836613"/>
            <a:ext cx="8135937" cy="5688012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$vb=$text1*2500;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$php=$text2*2000;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$c=$text3*3000;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$sum=$vb+$php+$c;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if ($sum&gt;20000)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$t=$sum*5/100;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$sum1=$sum-$t;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else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$t=0;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$sum1=$sum;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"&lt;strong&gt;VB:&lt;/strong&gt;$vb";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"&lt;br /&gt;";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"&lt;strong&gt;PHP:&lt;/strong&gt;$php";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"&lt;br /&gt;";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"&lt;strong&gt;C++:&lt;/strong&gt;$c";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"&lt;hr /&gt;";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"&lt;strong&gt;Sum is :&lt;/strong&gt;$sum";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"&lt;hr /&gt;";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"&lt;strong&gt;5% is :&lt;/strong&gt;$t";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"&lt;hr /&gt;";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500" b="1"/>
              <a:t>echo "&lt;strong&gt;Payment is :&lt;/strong&gt;$sum1";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500" b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untitled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57200"/>
            <a:ext cx="8351837" cy="5995988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>
                <a:solidFill>
                  <a:srgbClr val="FF0000"/>
                </a:solidFill>
              </a:rPr>
              <a:t>&lt;?php</a:t>
            </a:r>
            <a:r>
              <a:rPr lang="en-US" sz="54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Echo “&lt;hr&gt;”;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Echo “&lt;h1&gt; Ali &lt;/h1&gt;;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Switch (</a:t>
            </a:r>
            <a:r>
              <a:rPr lang="fa-IR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متغیر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Case </a:t>
            </a:r>
            <a:r>
              <a:rPr lang="fa-IR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مقدار 1</a:t>
            </a:r>
            <a:r>
              <a:rPr lang="en-US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a-IR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مجموع دستورات 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Break;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Case </a:t>
            </a:r>
            <a:r>
              <a:rPr lang="fa-IR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مقدار 2</a:t>
            </a:r>
            <a:r>
              <a:rPr lang="en-US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a-IR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مجموع دستورات 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Break;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Default: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مجموعه دستورات در صورت برقرار نبودن شرط</a:t>
            </a:r>
            <a:r>
              <a:rPr lang="en-US" sz="28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FF0000"/>
                </a:solidFill>
              </a:rPr>
              <a:t>&lt;?php</a:t>
            </a:r>
            <a:r>
              <a:rPr lang="en-US" sz="24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Switch ($i)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Case “apple”: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Echo “ I is apple”;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Case “drink”: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Echo “ I is drink”;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Case “cake”: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Echo “ I is cake”;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FF0000"/>
                </a:solidFill>
              </a:rPr>
              <a:t>&lt;?php</a:t>
            </a:r>
            <a:r>
              <a:rPr lang="en-US" sz="24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Switch ($i)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Case “apple”: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Echo “ I is apple”;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Case “drink”: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Echo “ I is drink”;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Case “cake”: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Echo “ I is cake”;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16013" y="476250"/>
            <a:ext cx="7772400" cy="1470025"/>
          </a:xfrm>
        </p:spPr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مقدار دهی به متغیرها:</a:t>
            </a:r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916113"/>
            <a:ext cx="8207375" cy="4105275"/>
          </a:xfrm>
        </p:spPr>
        <p:txBody>
          <a:bodyPr/>
          <a:lstStyle/>
          <a:p>
            <a:pPr algn="r"/>
            <a:r>
              <a:rPr lang="fa-IR" b="1"/>
              <a:t>برای مقدار دهی از علامت انتساب (=) استفاده می شود.</a:t>
            </a:r>
            <a:endParaRPr lang="en-US" b="1"/>
          </a:p>
          <a:p>
            <a:r>
              <a:rPr lang="en-US" b="1"/>
              <a:t>$sum=10;</a:t>
            </a:r>
          </a:p>
          <a:p>
            <a:endParaRPr lang="en-US" b="1"/>
          </a:p>
          <a:p>
            <a:r>
              <a:rPr lang="en-US" b="1"/>
              <a:t>$avrage=15.5;</a:t>
            </a:r>
          </a:p>
          <a:p>
            <a:endParaRPr lang="en-US" b="1"/>
          </a:p>
          <a:p>
            <a:r>
              <a:rPr lang="en-US" b="1"/>
              <a:t>$name=“ALI”;</a:t>
            </a:r>
            <a:endParaRPr lang="fa-IR" b="1"/>
          </a:p>
          <a:p>
            <a:pPr algn="r"/>
            <a:endParaRPr lang="en-US" b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135937" cy="56880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&lt;body&gt;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&lt;form name="form1" id="form1" method="post" action="test.php"&gt;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&lt;h3&gt;&lt;strong&gt;Enter Number &lt;/strong&gt;: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 &lt;input name="text1" type="text" id="text1" /&gt;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&lt;/h3&gt;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&lt;h3&gt;&lt;strong&gt;    &lt;/strong&gt;    &lt;strong&gt;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 &lt;input type="reset" name="Submit2" value="Reset"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  &lt;input type="submit" name="Submit" value="Cal" /&gt;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&lt;/strong&gt;  &lt;/h3&gt;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&lt;/form&gt;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&lt;/body&gt;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908050"/>
            <a:ext cx="7848600" cy="5041900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$x=$text1;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switch ($x)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case '1':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echo "bahar";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case '2':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echo "Tabestan";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case '3':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echo "Paeez";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case '4':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echo "Zmestan";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default: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Echo "I Realy Dont No";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?&gt;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$x=$text1;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switch ($x)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case 1: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case 2: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case 3: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case 4: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case 5: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echo </a:t>
            </a:r>
            <a:r>
              <a:rPr lang="en-US" sz="2000" b="1">
                <a:solidFill>
                  <a:srgbClr val="FF00FF"/>
                </a:solidFill>
                <a:cs typeface="B Elham" pitchFamily="2" charset="-78"/>
              </a:rPr>
              <a:t>“</a:t>
            </a:r>
            <a:r>
              <a:rPr lang="fa-IR" sz="2000" b="1">
                <a:solidFill>
                  <a:srgbClr val="FF00FF"/>
                </a:solidFill>
                <a:cs typeface="B Elham" pitchFamily="2" charset="-78"/>
              </a:rPr>
              <a:t>ابتدایی</a:t>
            </a:r>
            <a:r>
              <a:rPr lang="en-US" sz="2000" b="1">
                <a:solidFill>
                  <a:srgbClr val="FF00FF"/>
                </a:solidFill>
                <a:cs typeface="B Elham" pitchFamily="2" charset="-78"/>
              </a:rPr>
              <a:t> </a:t>
            </a:r>
            <a:r>
              <a:rPr lang="fa-IR" sz="2000" b="1">
                <a:solidFill>
                  <a:srgbClr val="FF00FF"/>
                </a:solidFill>
                <a:cs typeface="B Elham" pitchFamily="2" charset="-78"/>
              </a:rPr>
              <a:t>مدرسه</a:t>
            </a:r>
            <a:r>
              <a:rPr lang="en-US" sz="2000" b="1">
                <a:solidFill>
                  <a:srgbClr val="FF00FF"/>
                </a:solidFill>
                <a:cs typeface="B Elham" pitchFamily="2" charset="-78"/>
              </a:rPr>
              <a:t>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FF00FF"/>
                </a:solidFill>
              </a:rPr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003366"/>
                </a:solidFill>
              </a:rPr>
              <a:t>case 6: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003366"/>
                </a:solidFill>
              </a:rPr>
              <a:t>case 7: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003366"/>
                </a:solidFill>
              </a:rPr>
              <a:t>case 8: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003366"/>
                </a:solidFill>
              </a:rPr>
              <a:t>echo </a:t>
            </a:r>
            <a:r>
              <a:rPr lang="en-US" sz="2000" b="1">
                <a:solidFill>
                  <a:srgbClr val="003366"/>
                </a:solidFill>
                <a:cs typeface="B Elham" pitchFamily="2" charset="-78"/>
              </a:rPr>
              <a:t>“</a:t>
            </a:r>
            <a:r>
              <a:rPr lang="fa-IR" sz="2000" b="1">
                <a:solidFill>
                  <a:srgbClr val="003366"/>
                </a:solidFill>
                <a:cs typeface="B Elham" pitchFamily="2" charset="-78"/>
              </a:rPr>
              <a:t>راهنمایی</a:t>
            </a:r>
            <a:r>
              <a:rPr lang="en-US" sz="2000" b="1">
                <a:solidFill>
                  <a:srgbClr val="003366"/>
                </a:solidFill>
                <a:cs typeface="B Elham" pitchFamily="2" charset="-78"/>
              </a:rPr>
              <a:t> </a:t>
            </a:r>
            <a:r>
              <a:rPr lang="fa-IR" sz="2000" b="1">
                <a:solidFill>
                  <a:srgbClr val="003366"/>
                </a:solidFill>
                <a:cs typeface="B Elham" pitchFamily="2" charset="-78"/>
              </a:rPr>
              <a:t>مدرسه</a:t>
            </a:r>
            <a:r>
              <a:rPr lang="en-US" sz="2000" b="1">
                <a:solidFill>
                  <a:srgbClr val="003366"/>
                </a:solidFill>
                <a:cs typeface="B Elham" pitchFamily="2" charset="-78"/>
              </a:rPr>
              <a:t>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>
                <a:solidFill>
                  <a:srgbClr val="003366"/>
                </a:solidFill>
              </a:rPr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/>
              <a:t>?&gt;</a:t>
            </a: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$x=$text1;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$a=5;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$b=6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switch ($x)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>
                <a:solidFill>
                  <a:srgbClr val="FF00FF"/>
                </a:solidFill>
              </a:rPr>
              <a:t>case $a: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>
                <a:solidFill>
                  <a:srgbClr val="FF00FF"/>
                </a:solidFill>
              </a:rPr>
              <a:t>echo </a:t>
            </a:r>
            <a:r>
              <a:rPr lang="en-US" sz="2800" b="1">
                <a:solidFill>
                  <a:srgbClr val="FF00FF"/>
                </a:solidFill>
                <a:cs typeface="B Elham" pitchFamily="2" charset="-78"/>
              </a:rPr>
              <a:t>“Five";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>
                <a:solidFill>
                  <a:srgbClr val="FF00FF"/>
                </a:solidFill>
              </a:rPr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>
                <a:solidFill>
                  <a:srgbClr val="003366"/>
                </a:solidFill>
              </a:rPr>
              <a:t>case $b: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>
                <a:solidFill>
                  <a:srgbClr val="003366"/>
                </a:solidFill>
              </a:rPr>
              <a:t>echo </a:t>
            </a:r>
            <a:r>
              <a:rPr lang="en-US" sz="2800" b="1">
                <a:solidFill>
                  <a:srgbClr val="003366"/>
                </a:solidFill>
                <a:cs typeface="B Elham" pitchFamily="2" charset="-78"/>
              </a:rPr>
              <a:t>“Six";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>
                <a:solidFill>
                  <a:srgbClr val="003366"/>
                </a:solidFill>
              </a:rPr>
              <a:t>break;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?&gt;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rgbClr val="003366"/>
                </a:solidFill>
                <a:cs typeface="B Homa" pitchFamily="2" charset="-78"/>
              </a:rPr>
              <a:t>ساختار تکرار:</a:t>
            </a:r>
            <a:endParaRPr lang="en-US" b="1">
              <a:solidFill>
                <a:srgbClr val="003366"/>
              </a:solidFill>
              <a:cs typeface="B Homa" pitchFamily="2" charset="-78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While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Do while</a:t>
            </a:r>
          </a:p>
          <a:p>
            <a:r>
              <a:rPr lang="en-US" sz="5400">
                <a:latin typeface="Times New Roman" pitchFamily="18" charset="0"/>
                <a:cs typeface="Times New Roman" pitchFamily="18" charset="0"/>
              </a:rPr>
              <a:t>For</a:t>
            </a:r>
          </a:p>
          <a:p>
            <a:pPr>
              <a:buFont typeface="Wingdings" pitchFamily="2" charset="2"/>
              <a:buNone/>
            </a:pPr>
            <a:endParaRPr lang="en-US" sz="5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While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While (</a:t>
            </a:r>
            <a:r>
              <a:rPr lang="fa-IR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شرط</a:t>
            </a:r>
            <a:r>
              <a:rPr lang="en-US" sz="44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buFont typeface="Wingdings" pitchFamily="2" charset="2"/>
              <a:buNone/>
            </a:pPr>
            <a:r>
              <a:rPr lang="fa-IR" sz="440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مجموعه دستورات</a:t>
            </a:r>
            <a:r>
              <a:rPr lang="en-US" sz="4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6600" b="1">
                <a:latin typeface="Times New Roman" pitchFamily="18" charset="0"/>
                <a:cs typeface="Times New Roman" pitchFamily="18" charset="0"/>
              </a:rPr>
              <a:t>&lt;?php </a:t>
            </a:r>
          </a:p>
          <a:p>
            <a:pPr>
              <a:buFont typeface="Wingdings" pitchFamily="2" charset="2"/>
              <a:buNone/>
            </a:pPr>
            <a:r>
              <a:rPr lang="en-US" sz="6600" b="1">
                <a:latin typeface="Times New Roman" pitchFamily="18" charset="0"/>
                <a:cs typeface="Times New Roman" pitchFamily="18" charset="0"/>
              </a:rPr>
              <a:t>$i=1;</a:t>
            </a:r>
          </a:p>
          <a:p>
            <a:pPr>
              <a:buFont typeface="Wingdings" pitchFamily="2" charset="2"/>
              <a:buNone/>
            </a:pPr>
            <a:r>
              <a:rPr lang="en-US" sz="6600" b="1">
                <a:latin typeface="Times New Roman" pitchFamily="18" charset="0"/>
                <a:cs typeface="Times New Roman" pitchFamily="18" charset="0"/>
              </a:rPr>
              <a:t>While ($i&lt;=10)</a:t>
            </a:r>
          </a:p>
          <a:p>
            <a:pPr>
              <a:buFont typeface="Wingdings" pitchFamily="2" charset="2"/>
              <a:buNone/>
            </a:pPr>
            <a:r>
              <a:rPr lang="en-US" sz="6600" b="1">
                <a:latin typeface="Times New Roman" pitchFamily="18" charset="0"/>
                <a:cs typeface="Times New Roman" pitchFamily="18" charset="0"/>
              </a:rPr>
              <a:t>   Echo “Hello”;</a:t>
            </a:r>
          </a:p>
          <a:p>
            <a:pPr>
              <a:buFont typeface="Wingdings" pitchFamily="2" charset="2"/>
              <a:buNone/>
            </a:pPr>
            <a:r>
              <a:rPr lang="en-US" sz="6600" b="1">
                <a:latin typeface="Times New Roman" pitchFamily="18" charset="0"/>
                <a:cs typeface="Times New Roman" pitchFamily="18" charset="0"/>
              </a:rPr>
              <a:t>?&gt;</a:t>
            </a: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$i=1;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While ($i&lt;=100)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   Echo “$i”;     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(Echo “$i &lt;br&gt;”;)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   $i++;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?&gt;</a:t>
            </a: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For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For (</a:t>
            </a:r>
            <a:r>
              <a:rPr lang="fa-IR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مقدار اولیه</a:t>
            </a:r>
            <a:r>
              <a:rPr lang="en-US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fa-IR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شرط حلقه</a:t>
            </a:r>
            <a:r>
              <a:rPr lang="en-US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fa-IR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گام حرکت</a:t>
            </a:r>
            <a:r>
              <a:rPr lang="en-US" sz="44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buFont typeface="Wingdings" pitchFamily="2" charset="2"/>
              <a:buNone/>
            </a:pPr>
            <a:r>
              <a:rPr lang="fa-IR" sz="440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مجموعه دستورات</a:t>
            </a:r>
            <a:r>
              <a:rPr lang="en-US" sz="4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916113"/>
            <a:ext cx="8207375" cy="4105275"/>
          </a:xfrm>
        </p:spPr>
        <p:txBody>
          <a:bodyPr/>
          <a:lstStyle/>
          <a:p>
            <a:pPr algn="r"/>
            <a:r>
              <a:rPr lang="fa-IR" b="1"/>
              <a:t>برای مقدار دهی از علامت انتساب (=) استفاده می شود.</a:t>
            </a:r>
            <a:endParaRPr lang="en-US" b="1"/>
          </a:p>
          <a:p>
            <a:r>
              <a:rPr lang="en-US" b="1"/>
              <a:t>$x=10;</a:t>
            </a:r>
          </a:p>
          <a:p>
            <a:r>
              <a:rPr lang="en-US" b="1"/>
              <a:t>.</a:t>
            </a:r>
          </a:p>
          <a:p>
            <a:r>
              <a:rPr lang="en-US" b="1"/>
              <a:t>.</a:t>
            </a:r>
          </a:p>
          <a:p>
            <a:r>
              <a:rPr lang="en-US" b="1"/>
              <a:t>$x=“ALI”;</a:t>
            </a:r>
            <a:endParaRPr lang="fa-IR" b="1"/>
          </a:p>
          <a:p>
            <a:pPr algn="r"/>
            <a:endParaRPr lang="en-US" b="1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60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 b="1">
                <a:latin typeface="Times New Roman" pitchFamily="18" charset="0"/>
                <a:cs typeface="Times New Roman" pitchFamily="18" charset="0"/>
              </a:rPr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 b="1">
                <a:latin typeface="Times New Roman" pitchFamily="18" charset="0"/>
                <a:cs typeface="Times New Roman" pitchFamily="18" charset="0"/>
              </a:rPr>
              <a:t>For ($i=10;$i&lt;=5;$i++)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 b="1">
                <a:latin typeface="Times New Roman" pitchFamily="18" charset="0"/>
                <a:cs typeface="Times New Roman" pitchFamily="18" charset="0"/>
              </a:rPr>
              <a:t>   Echo “Computer &lt;br&gt;”;     </a:t>
            </a:r>
            <a:endParaRPr lang="en-US" sz="60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 b="1">
                <a:latin typeface="Times New Roman" pitchFamily="18" charset="0"/>
                <a:cs typeface="Times New Roman" pitchFamily="18" charset="0"/>
              </a:rPr>
              <a:t>   ?&gt;</a:t>
            </a: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63" name="Picture 7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836613"/>
            <a:ext cx="7561262" cy="54006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6000" b="1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  $x=$text;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  $mult=1;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  for ($i=1;$i&lt;=$x;$i++)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     $mult=$mult*$i;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  Echo "$mult";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800" b="1">
                <a:latin typeface="Times New Roman" pitchFamily="18" charset="0"/>
                <a:cs typeface="Times New Roman" pitchFamily="18" charset="0"/>
              </a:rPr>
              <a:t>?&gt;</a:t>
            </a:r>
          </a:p>
        </p:txBody>
      </p:sp>
      <p:sp>
        <p:nvSpPr>
          <p:cNvPr id="124931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4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836613"/>
            <a:ext cx="8208962" cy="54006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$x=text;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for ($i=1;$i&lt;=$x;$i++)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{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Echo "&lt;strong&gt;Enter Name$i:&lt;/strong&gt;";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b="1"/>
              <a:t>Echo "&lt;input name='' type='text' /&gt; &lt;br&gt;&lt;hr&gt;";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}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1"/>
              <a:t>?&gt;</a:t>
            </a:r>
          </a:p>
        </p:txBody>
      </p:sp>
      <p:sp>
        <p:nvSpPr>
          <p:cNvPr id="128003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9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457200"/>
            <a:ext cx="8207375" cy="606742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5400" b="1">
                <a:solidFill>
                  <a:srgbClr val="003366"/>
                </a:solidFill>
                <a:cs typeface="B Homa" pitchFamily="2" charset="-78"/>
              </a:rPr>
              <a:t>انتقال کنترل غیر شرطی:</a:t>
            </a:r>
            <a:endParaRPr lang="en-US" sz="5400" b="1">
              <a:solidFill>
                <a:srgbClr val="003366"/>
              </a:solidFill>
              <a:cs typeface="B Homa" pitchFamily="2" charset="-78"/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400">
                <a:solidFill>
                  <a:srgbClr val="FF0000"/>
                </a:solidFill>
              </a:rPr>
              <a:t>Break</a:t>
            </a:r>
          </a:p>
          <a:p>
            <a:r>
              <a:rPr lang="en-US" sz="4400">
                <a:solidFill>
                  <a:srgbClr val="FF0000"/>
                </a:solidFill>
              </a:rPr>
              <a:t>Continue</a:t>
            </a:r>
          </a:p>
          <a:p>
            <a:r>
              <a:rPr lang="en-US" sz="4400">
                <a:solidFill>
                  <a:srgbClr val="FF0000"/>
                </a:solidFill>
              </a:rPr>
              <a:t>Exit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Do While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Do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a-IR" sz="440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مجموعه دستورات</a:t>
            </a:r>
            <a:r>
              <a:rPr lang="en-US" sz="440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4400">
                <a:latin typeface="Times New Roman" pitchFamily="18" charset="0"/>
                <a:cs typeface="Times New Roman" pitchFamily="18" charset="0"/>
              </a:rPr>
              <a:t>While (</a:t>
            </a:r>
            <a:r>
              <a:rPr lang="fa-IR" sz="4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شرط</a:t>
            </a:r>
            <a:r>
              <a:rPr lang="en-US" sz="44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4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07375" cy="61198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*****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**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4400" b="1">
                <a:latin typeface="Times New Roman" pitchFamily="18" charset="0"/>
                <a:cs typeface="Times New Roman" pitchFamily="18" charset="0"/>
              </a:rPr>
              <a:t>*</a:t>
            </a:r>
          </a:p>
        </p:txBody>
      </p:sp>
      <p:sp>
        <p:nvSpPr>
          <p:cNvPr id="133123" name="Rectangle 3"/>
          <p:cNvSpPr>
            <a:spLocks noChangeArrowheads="1"/>
          </p:cNvSpPr>
          <p:nvPr/>
        </p:nvSpPr>
        <p:spPr bwMode="auto">
          <a:xfrm>
            <a:off x="611188" y="2852738"/>
            <a:ext cx="82296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4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3713" y="1828800"/>
            <a:ext cx="7227887" cy="2209800"/>
          </a:xfrm>
        </p:spPr>
        <p:txBody>
          <a:bodyPr/>
          <a:lstStyle/>
          <a:p>
            <a:pPr algn="r"/>
            <a:r>
              <a:rPr lang="en-US" sz="6300">
                <a:solidFill>
                  <a:schemeClr val="bg1"/>
                </a:solidFill>
                <a:latin typeface="Arial Black" pitchFamily="34" charset="0"/>
                <a:cs typeface="B Elham" pitchFamily="2" charset="-78"/>
              </a:rPr>
              <a:t>PHP</a:t>
            </a:r>
            <a:r>
              <a:rPr lang="fa-IR" sz="6300">
                <a:solidFill>
                  <a:schemeClr val="bg1"/>
                </a:solidFill>
                <a:latin typeface="Arial Black" pitchFamily="34" charset="0"/>
                <a:cs typeface="B Elham" pitchFamily="2" charset="-78"/>
              </a:rPr>
              <a:t> توضیحات در</a:t>
            </a:r>
            <a:endParaRPr lang="en-US" sz="6300">
              <a:solidFill>
                <a:schemeClr val="bg1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4941888"/>
            <a:ext cx="8164512" cy="792162"/>
          </a:xfrm>
        </p:spPr>
        <p:txBody>
          <a:bodyPr/>
          <a:lstStyle/>
          <a:p>
            <a:pPr algn="r"/>
            <a:r>
              <a:rPr lang="fa-IR" b="1"/>
              <a:t>برای دادن توضیحات می توان // استفاده کرد</a:t>
            </a:r>
            <a:endParaRPr lang="en-US" b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476250"/>
            <a:ext cx="7772400" cy="1470025"/>
          </a:xfrm>
        </p:spPr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ثابت ها:</a:t>
            </a:r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916113"/>
            <a:ext cx="8207375" cy="4105275"/>
          </a:xfrm>
        </p:spPr>
        <p:txBody>
          <a:bodyPr/>
          <a:lstStyle/>
          <a:p>
            <a:pPr algn="r"/>
            <a:endParaRPr lang="en-US" b="1"/>
          </a:p>
          <a:p>
            <a:r>
              <a:rPr lang="en-US" b="1"/>
              <a:t>Define(‘factor’,10);</a:t>
            </a:r>
          </a:p>
          <a:p>
            <a:endParaRPr lang="en-US" b="1"/>
          </a:p>
          <a:p>
            <a:endParaRPr lang="en-US" b="1"/>
          </a:p>
          <a:p>
            <a:r>
              <a:rPr lang="en-US" b="1"/>
              <a:t>Define(‘price’,4);</a:t>
            </a:r>
            <a:endParaRPr lang="fa-IR" b="1"/>
          </a:p>
          <a:p>
            <a:pPr algn="r"/>
            <a:endParaRPr lang="en-US" b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Date( ):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" &lt;strong&gt;Today IS:&lt;/strong&gt;";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date("j F Y");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"&lt;br&gt;&lt;hr&gt;";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" &lt;strong&gt;Today IS:&lt;/strong&gt;";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date("j - m - Y");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"&lt;br&gt;&lt;hr size=20 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" &lt;strong&gt;Now Time IS:&lt;/strong&gt;";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date("H:iA");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  echo "&lt;br&gt;&lt;hr&gt;";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/>
              <a:t>?&gt;</a:t>
            </a:r>
            <a:endParaRPr lang="en-US" sz="40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71" name="Picture 7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457200"/>
            <a:ext cx="8353425" cy="606742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374" name="Group 38"/>
          <p:cNvGraphicFramePr>
            <a:graphicFrameLocks noGrp="1"/>
          </p:cNvGraphicFramePr>
          <p:nvPr>
            <p:ph/>
          </p:nvPr>
        </p:nvGraphicFramePr>
        <p:xfrm>
          <a:off x="2268538" y="620713"/>
          <a:ext cx="5472112" cy="5756275"/>
        </p:xfrm>
        <a:graphic>
          <a:graphicData uri="http://schemas.openxmlformats.org/drawingml/2006/table">
            <a:tbl>
              <a:tblPr/>
              <a:tblGrid>
                <a:gridCol w="787400"/>
                <a:gridCol w="4684712"/>
              </a:tblGrid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روزرا نمایش می دهد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نام ماه را بطور کامل نمایش می دهد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سال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ماه را به عدد نمایش می دهد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ساعت را در قالب 24 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دقایق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صبح و بعدظهر با حروف بزرگ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time( ):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7200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/>
              <a:t>Echo time(r); </a:t>
            </a:r>
            <a:endParaRPr lang="en-US" sz="72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7200"/>
              <a:t>?&gt;</a:t>
            </a:r>
            <a:endParaRPr lang="en-US" sz="96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9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عملگر  .</a:t>
            </a:r>
            <a:endParaRPr lang="en-US" sz="5400">
              <a:solidFill>
                <a:srgbClr val="003366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3886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&lt;?php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5400"/>
              <a:t>$x="Ali";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5400"/>
              <a:t>$y="Reza";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5400"/>
              <a:t>echo $x.$y;</a:t>
            </a:r>
            <a:endParaRPr lang="en-US" sz="5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5400"/>
              <a:t>?&gt;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54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492750"/>
          </a:xfrm>
        </p:spPr>
        <p:txBody>
          <a:bodyPr/>
          <a:lstStyle/>
          <a:p>
            <a:pPr algn="r"/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Ltrim( )</a:t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>فضای خالی سمت چپ را حذف می کند</a:t>
            </a:r>
            <a:b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Chop( )</a:t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 </a:t>
            </a:r>
            <a: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>فضای خالی سمت راست را حذف می کند</a:t>
            </a:r>
            <a:endParaRPr lang="en-US" sz="4800">
              <a:solidFill>
                <a:srgbClr val="FF0000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492750"/>
          </a:xfrm>
        </p:spPr>
        <p:txBody>
          <a:bodyPr/>
          <a:lstStyle/>
          <a:p>
            <a:pPr algn="r"/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StrToUpper( )</a:t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fa-IR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رشته را به حروف بزرگ تبدیل می کند</a:t>
            </a:r>
            <a: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StrToLower ( )</a:t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 </a:t>
            </a:r>
            <a:r>
              <a:rPr lang="fa-IR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رشته را به حروف کوچک تبدیل می کند</a:t>
            </a:r>
            <a:endParaRPr lang="en-US" sz="4800">
              <a:solidFill>
                <a:srgbClr val="009900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492750"/>
          </a:xfrm>
        </p:spPr>
        <p:txBody>
          <a:bodyPr/>
          <a:lstStyle/>
          <a:p>
            <a:pPr algn="r"/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Ucfirst( )</a:t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fa-IR" sz="54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 </a:t>
            </a:r>
            <a:r>
              <a:rPr lang="fa-IR" sz="36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اولین حرف از رشته را به حروف بزرگ تبدیل می کند</a:t>
            </a:r>
            <a: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fa-IR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ucwords ( )</a:t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 </a:t>
            </a:r>
            <a:r>
              <a:rPr lang="fa-IR" sz="36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اولین حرف از رشته را به حروف کوچک تبدیل می کند</a:t>
            </a:r>
            <a:endParaRPr lang="en-US" sz="3600">
              <a:solidFill>
                <a:srgbClr val="FF00FF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492750"/>
          </a:xfrm>
        </p:spPr>
        <p:txBody>
          <a:bodyPr/>
          <a:lstStyle/>
          <a:p>
            <a:r>
              <a:rPr lang="en-US" sz="48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48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48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Strcmp( )</a:t>
            </a:r>
            <a:br>
              <a:rPr lang="en-US" sz="48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Strcmp(str1,str2)</a:t>
            </a:r>
            <a:br>
              <a:rPr lang="en-US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0        </a:t>
            </a:r>
            <a:r>
              <a:rPr lang="en-US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=&gt;</a:t>
            </a: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      </a:t>
            </a:r>
            <a:r>
              <a:rPr lang="en-US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>str1=str2 </a:t>
            </a:r>
            <a:r>
              <a:rPr lang="en-US" sz="48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48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1        </a:t>
            </a:r>
            <a:r>
              <a:rPr lang="en-US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=&gt;</a:t>
            </a: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      </a:t>
            </a:r>
            <a:r>
              <a:rPr lang="en-US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>str1&gt;str2</a:t>
            </a: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    -1       </a:t>
            </a:r>
            <a:r>
              <a:rPr lang="en-US" sz="4800">
                <a:solidFill>
                  <a:srgbClr val="009900"/>
                </a:solidFill>
                <a:latin typeface="Arial Black" pitchFamily="34" charset="0"/>
                <a:cs typeface="B Elham" pitchFamily="2" charset="-78"/>
              </a:rPr>
              <a:t>=&gt;</a:t>
            </a: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      </a:t>
            </a:r>
            <a:r>
              <a:rPr lang="en-US" sz="4800">
                <a:solidFill>
                  <a:srgbClr val="FF0000"/>
                </a:solidFill>
                <a:latin typeface="Arial Black" pitchFamily="34" charset="0"/>
                <a:cs typeface="B Elham" pitchFamily="2" charset="-78"/>
              </a:rPr>
              <a:t>str1&lt;str2</a:t>
            </a:r>
            <a:r>
              <a:rPr lang="en-US" sz="4800">
                <a:solidFill>
                  <a:srgbClr val="FF00FF"/>
                </a:solidFill>
                <a:latin typeface="Arial Black" pitchFamily="34" charset="0"/>
                <a:cs typeface="B Elham" pitchFamily="2" charset="-78"/>
              </a:rPr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492750"/>
          </a:xfrm>
        </p:spPr>
        <p:txBody>
          <a:bodyPr/>
          <a:lstStyle/>
          <a:p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/>
            </a:r>
            <a:b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</a:br>
            <a:r>
              <a:rPr lang="en-US" sz="6000"/>
              <a:t>&lt;?php </a:t>
            </a:r>
            <a:br>
              <a:rPr lang="en-US" sz="6000"/>
            </a:br>
            <a:r>
              <a:rPr lang="en-US" sz="6000"/>
              <a:t>Echo strcmp("a","b");</a:t>
            </a:r>
            <a:br>
              <a:rPr lang="en-US" sz="6000"/>
            </a:br>
            <a:r>
              <a:rPr lang="en-US" sz="6000"/>
              <a:t>Echo strcmp("a","a");</a:t>
            </a:r>
            <a:br>
              <a:rPr lang="en-US" sz="6000"/>
            </a:br>
            <a:r>
              <a:rPr lang="en-US" sz="6000"/>
              <a:t>Echo strcmp("b","a");</a:t>
            </a:r>
            <a:br>
              <a:rPr lang="en-US" sz="6000"/>
            </a:br>
            <a:r>
              <a:rPr lang="en-US" sz="6000"/>
              <a:t>?&gt;</a:t>
            </a:r>
            <a:endParaRPr lang="en-US" sz="7200">
              <a:solidFill>
                <a:srgbClr val="FF00FF"/>
              </a:solidFill>
              <a:latin typeface="Arial Black" pitchFamily="34" charset="0"/>
              <a:cs typeface="B Elham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>
                <a:solidFill>
                  <a:schemeClr val="folHlink"/>
                </a:solidFill>
              </a:rPr>
              <a:t>PHP </a:t>
            </a:r>
            <a:r>
              <a:rPr lang="fa-IR" b="1">
                <a:solidFill>
                  <a:schemeClr val="folHlink"/>
                </a:solidFill>
              </a:rPr>
              <a:t>عملگرها در </a:t>
            </a:r>
            <a:endParaRPr lang="en-US" b="1">
              <a:solidFill>
                <a:schemeClr val="folHlink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95288" y="1412875"/>
            <a:ext cx="8208962" cy="4752975"/>
          </a:xfrm>
        </p:spPr>
        <p:txBody>
          <a:bodyPr/>
          <a:lstStyle/>
          <a:p>
            <a:pPr marL="0" indent="0" algn="r">
              <a:buFont typeface="Wingdings" pitchFamily="2" charset="2"/>
              <a:buNone/>
            </a:pPr>
            <a:r>
              <a:rPr lang="fa-IR" sz="5100" b="1"/>
              <a:t>1- عملگر محاسباتی</a:t>
            </a:r>
          </a:p>
          <a:p>
            <a:pPr marL="0" indent="0" algn="r">
              <a:buFont typeface="Wingdings" pitchFamily="2" charset="2"/>
              <a:buNone/>
            </a:pPr>
            <a:r>
              <a:rPr lang="fa-IR" sz="5100" b="1"/>
              <a:t>2-عملگرهای مقایسه ای</a:t>
            </a:r>
          </a:p>
          <a:p>
            <a:pPr marL="0" indent="0" algn="r">
              <a:buFont typeface="Wingdings" pitchFamily="2" charset="2"/>
              <a:buNone/>
            </a:pPr>
            <a:r>
              <a:rPr lang="fa-IR" sz="5100" b="1"/>
              <a:t>3-عملگرهای منطقی</a:t>
            </a:r>
          </a:p>
          <a:p>
            <a:pPr marL="0" indent="0" algn="r">
              <a:buFont typeface="Wingdings" pitchFamily="2" charset="2"/>
              <a:buNone/>
            </a:pPr>
            <a:r>
              <a:rPr lang="fa-IR" sz="5100" b="1"/>
              <a:t>4-عملگرهای ترکیبی</a:t>
            </a:r>
          </a:p>
          <a:p>
            <a:pPr marL="0" indent="0" algn="r">
              <a:buFont typeface="Wingdings" pitchFamily="2" charset="2"/>
              <a:buNone/>
            </a:pPr>
            <a:r>
              <a:rPr lang="fa-IR" sz="5100" b="1"/>
              <a:t>5-عملگر ؟</a:t>
            </a:r>
            <a:endParaRPr lang="en-US" sz="5100" b="1"/>
          </a:p>
          <a:p>
            <a:pPr marL="0" indent="0">
              <a:buFont typeface="Wingdings" pitchFamily="2" charset="2"/>
              <a:buNone/>
            </a:pPr>
            <a:endParaRPr lang="en-US" sz="3400" b="1"/>
          </a:p>
          <a:p>
            <a:pPr marL="0" indent="0" algn="r">
              <a:buFont typeface="Wingdings" pitchFamily="2" charset="2"/>
              <a:buNone/>
            </a:pPr>
            <a:endParaRPr lang="en-US" sz="3400" b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sz="7200">
                <a:solidFill>
                  <a:schemeClr val="bg1"/>
                </a:solidFill>
                <a:latin typeface="Times New Roman" pitchFamily="18" charset="0"/>
                <a:cs typeface="B Homa" pitchFamily="2" charset="-78"/>
              </a:rPr>
              <a:t>PHP </a:t>
            </a:r>
            <a:r>
              <a:rPr lang="fa-IR" sz="7200">
                <a:solidFill>
                  <a:schemeClr val="bg1"/>
                </a:solidFill>
                <a:latin typeface="Times New Roman" pitchFamily="18" charset="0"/>
                <a:cs typeface="B Homa" pitchFamily="2" charset="-78"/>
              </a:rPr>
              <a:t>آرایه ها در</a:t>
            </a:r>
            <a:r>
              <a:rPr lang="fa-IR">
                <a:latin typeface="Times New Roman" pitchFamily="18" charset="0"/>
                <a:cs typeface="B Homa" pitchFamily="2" charset="-78"/>
              </a:rPr>
              <a:t> </a:t>
            </a:r>
            <a:endParaRPr lang="en-US">
              <a:latin typeface="Times New Roman" pitchFamily="18" charset="0"/>
              <a:cs typeface="B Homa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000" b="1">
                <a:solidFill>
                  <a:srgbClr val="003366"/>
                </a:solidFill>
              </a:rPr>
              <a:t> </a:t>
            </a:r>
            <a:r>
              <a:rPr lang="fa-IR" sz="4000" b="1">
                <a:solidFill>
                  <a:srgbClr val="003366"/>
                </a:solidFill>
              </a:rPr>
              <a:t>به دو دسته تقسیم می شوند:</a:t>
            </a:r>
            <a:r>
              <a:rPr lang="en-US" sz="4000" b="1">
                <a:solidFill>
                  <a:srgbClr val="003366"/>
                </a:solidFill>
              </a:rPr>
              <a:t>PHP</a:t>
            </a:r>
            <a:r>
              <a:rPr lang="fa-IR" sz="4000" b="1">
                <a:solidFill>
                  <a:srgbClr val="003366"/>
                </a:solidFill>
              </a:rPr>
              <a:t>آرایه ها در</a:t>
            </a:r>
            <a:endParaRPr lang="en-US" sz="4000" b="1">
              <a:solidFill>
                <a:srgbClr val="003366"/>
              </a:solidFill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sz="4000">
                <a:cs typeface="B Homa" pitchFamily="2" charset="-78"/>
              </a:rPr>
              <a:t>آرایه با اندیس عددی(ایندکس دار)</a:t>
            </a:r>
          </a:p>
          <a:p>
            <a:r>
              <a:rPr lang="fa-IR" sz="4000">
                <a:cs typeface="B Homa" pitchFamily="2" charset="-78"/>
              </a:rPr>
              <a:t>آرایه انجمنی</a:t>
            </a:r>
            <a:endParaRPr lang="en-US" sz="4000">
              <a:cs typeface="B Homa" pitchFamily="2" charset="-7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1844675"/>
            <a:ext cx="6769100" cy="2209800"/>
          </a:xfrm>
        </p:spPr>
        <p:txBody>
          <a:bodyPr/>
          <a:lstStyle/>
          <a:p>
            <a:pPr algn="r"/>
            <a:r>
              <a:rPr lang="fa-IR" sz="7200">
                <a:solidFill>
                  <a:schemeClr val="bg1"/>
                </a:solidFill>
                <a:latin typeface="Times New Roman" pitchFamily="18" charset="0"/>
                <a:cs typeface="B Homa" pitchFamily="2" charset="-78"/>
              </a:rPr>
              <a:t>آرایه های اندیس دار</a:t>
            </a:r>
            <a:endParaRPr lang="en-US" sz="7200">
              <a:latin typeface="Times New Roman" pitchFamily="18" charset="0"/>
              <a:cs typeface="B Homa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5400"/>
              <a:t>?php </a:t>
            </a:r>
            <a:br>
              <a:rPr lang="en-US" sz="5400"/>
            </a:br>
            <a:r>
              <a:rPr lang="en-US" sz="5400"/>
              <a:t>$x=array(5,10,4,20,15);</a:t>
            </a:r>
            <a:br>
              <a:rPr lang="en-US" sz="5400"/>
            </a:br>
            <a:r>
              <a:rPr lang="en-US" sz="5400"/>
              <a:t>Echo $x[0];</a:t>
            </a:r>
            <a:br>
              <a:rPr lang="en-US" sz="5400"/>
            </a:br>
            <a:r>
              <a:rPr lang="en-US" sz="5400"/>
              <a:t>Echo $x[4];</a:t>
            </a:r>
            <a:br>
              <a:rPr lang="en-US" sz="5400"/>
            </a:br>
            <a:r>
              <a:rPr lang="en-US" sz="5400"/>
              <a:t>$x[2]=10;</a:t>
            </a:r>
            <a:br>
              <a:rPr lang="en-US" sz="5400"/>
            </a:br>
            <a:r>
              <a:rPr lang="en-US" sz="5400"/>
              <a:t>$x[0]=10+4; </a:t>
            </a:r>
            <a:br>
              <a:rPr lang="en-US" sz="5400"/>
            </a:br>
            <a:r>
              <a:rPr lang="en-US" sz="5400"/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6000"/>
              <a:t>?php </a:t>
            </a:r>
            <a:br>
              <a:rPr lang="en-US" sz="6000"/>
            </a:br>
            <a:r>
              <a:rPr lang="en-US" sz="6000"/>
              <a:t>$x[0]=5; </a:t>
            </a:r>
            <a:br>
              <a:rPr lang="en-US" sz="6000"/>
            </a:br>
            <a:r>
              <a:rPr lang="en-US" sz="6000"/>
              <a:t>$x[1]=10;</a:t>
            </a:r>
            <a:br>
              <a:rPr lang="en-US" sz="6000"/>
            </a:br>
            <a:r>
              <a:rPr lang="en-US" sz="6000"/>
              <a:t>$x[2]=15; </a:t>
            </a:r>
            <a:br>
              <a:rPr lang="en-US" sz="6000"/>
            </a:br>
            <a:r>
              <a:rPr lang="en-US" sz="6000"/>
              <a:t>?&gt;</a:t>
            </a:r>
            <a:br>
              <a:rPr lang="en-US" sz="6000"/>
            </a:br>
            <a:r>
              <a:rPr lang="en-US" sz="6000">
                <a:solidFill>
                  <a:srgbClr val="FF0000"/>
                </a:solidFill>
              </a:rPr>
              <a:t>$x=array(5,10,15);</a:t>
            </a:r>
            <a:endParaRPr lang="en-US" sz="60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5400"/>
              <a:t>?php </a:t>
            </a:r>
            <a:br>
              <a:rPr lang="en-US" sz="5400"/>
            </a:br>
            <a:r>
              <a:rPr lang="en-US" sz="5400"/>
              <a:t>$x[ ]=“Ali”; </a:t>
            </a:r>
            <a:br>
              <a:rPr lang="en-US" sz="5400"/>
            </a:br>
            <a:r>
              <a:rPr lang="en-US" sz="5400"/>
              <a:t>$x[ ]=“Reza”;</a:t>
            </a:r>
            <a:br>
              <a:rPr lang="en-US" sz="5400"/>
            </a:br>
            <a:r>
              <a:rPr lang="en-US" sz="5400"/>
              <a:t>$x[ ]=“Amir”; </a:t>
            </a:r>
            <a:br>
              <a:rPr lang="en-US" sz="5400"/>
            </a:br>
            <a:r>
              <a:rPr lang="en-US" sz="5400"/>
              <a:t>?&gt;</a:t>
            </a:r>
            <a:br>
              <a:rPr lang="en-US" sz="5400"/>
            </a:br>
            <a:r>
              <a:rPr lang="en-US" sz="4800">
                <a:solidFill>
                  <a:srgbClr val="FF0000"/>
                </a:solidFill>
              </a:rPr>
              <a:t>$x=array(“Ali”,”Reza”,”Amir”);</a:t>
            </a:r>
            <a:endParaRPr lang="en-US" sz="48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800">
                <a:solidFill>
                  <a:srgbClr val="FF0000"/>
                </a:solidFill>
              </a:rPr>
              <a:t>&lt;?php</a:t>
            </a:r>
            <a:r>
              <a:rPr lang="en-US" sz="4800"/>
              <a:t> </a:t>
            </a:r>
            <a:br>
              <a:rPr lang="en-US" sz="4800"/>
            </a:br>
            <a:r>
              <a:rPr lang="en-US" sz="4800"/>
              <a:t>$x=array("Ali","Reza","Amir","Ahmad","Hamid");</a:t>
            </a:r>
            <a:br>
              <a:rPr lang="en-US" sz="4800"/>
            </a:br>
            <a:r>
              <a:rPr lang="en-US" sz="4800"/>
              <a:t>for ($i=0;$i&lt;5;$i++)</a:t>
            </a:r>
            <a:br>
              <a:rPr lang="en-US" sz="4800"/>
            </a:br>
            <a:r>
              <a:rPr lang="en-US" sz="4800"/>
              <a:t>   echo "$x[$i] &lt;br&gt;";</a:t>
            </a:r>
            <a:br>
              <a:rPr lang="en-US" sz="4800"/>
            </a:br>
            <a:r>
              <a:rPr lang="en-US" sz="48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5" name="Picture 5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620713"/>
            <a:ext cx="8280400" cy="56165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800">
                <a:solidFill>
                  <a:srgbClr val="FF0000"/>
                </a:solidFill>
              </a:rPr>
              <a:t>&lt;?php</a:t>
            </a:r>
            <a:r>
              <a:rPr lang="en-US" sz="4800"/>
              <a:t> </a:t>
            </a:r>
            <a:br>
              <a:rPr lang="en-US" sz="4800"/>
            </a:br>
            <a:r>
              <a:rPr lang="en-US" sz="4800"/>
              <a:t>$x=array(1=&gt;5,10,20);</a:t>
            </a:r>
            <a:br>
              <a:rPr lang="en-US" sz="4800"/>
            </a:br>
            <a:r>
              <a:rPr lang="en-US" sz="4800"/>
              <a:t>for ($i=1;$i&lt;=3;$i++)</a:t>
            </a:r>
            <a:br>
              <a:rPr lang="en-US" sz="4800"/>
            </a:br>
            <a:r>
              <a:rPr lang="en-US" sz="4800"/>
              <a:t>   echo "$x[$i] &lt;br&gt;";</a:t>
            </a:r>
            <a:br>
              <a:rPr lang="en-US" sz="4800"/>
            </a:br>
            <a:r>
              <a:rPr lang="en-US" sz="48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800">
                <a:solidFill>
                  <a:srgbClr val="FF0000"/>
                </a:solidFill>
              </a:rPr>
              <a:t>&lt;?php</a:t>
            </a:r>
            <a:r>
              <a:rPr lang="en-US" sz="4800"/>
              <a:t> </a:t>
            </a:r>
            <a:br>
              <a:rPr lang="en-US" sz="4800"/>
            </a:br>
            <a:r>
              <a:rPr lang="en-US" sz="4800"/>
              <a:t>$x=range(10,15);</a:t>
            </a:r>
            <a:br>
              <a:rPr lang="en-US" sz="4800"/>
            </a:br>
            <a:r>
              <a:rPr lang="en-US" sz="4800"/>
              <a:t>for ($i=0;$i&lt;=6;$i++)</a:t>
            </a:r>
            <a:br>
              <a:rPr lang="en-US" sz="4800"/>
            </a:br>
            <a:r>
              <a:rPr lang="en-US" sz="4800"/>
              <a:t>   echo "$x[$i] &lt;br&gt;";</a:t>
            </a:r>
            <a:br>
              <a:rPr lang="en-US" sz="4800"/>
            </a:br>
            <a:r>
              <a:rPr lang="en-US" sz="48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b="1">
                <a:solidFill>
                  <a:schemeClr val="folHlink"/>
                </a:solidFill>
              </a:rPr>
              <a:t>عملگر محاسباتی:</a:t>
            </a:r>
            <a:endParaRPr lang="en-US" b="1">
              <a:solidFill>
                <a:schemeClr val="folHlink"/>
              </a:solidFill>
            </a:endParaRPr>
          </a:p>
        </p:txBody>
      </p:sp>
      <p:graphicFrame>
        <p:nvGraphicFramePr>
          <p:cNvPr id="15396" name="Group 36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14528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نام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عملگر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جمع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تفریق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ضرب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تقسیم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باقیمانده تقسیم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افزایش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++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کاهش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fa-I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--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800">
                <a:solidFill>
                  <a:srgbClr val="FF0000"/>
                </a:solidFill>
              </a:rPr>
              <a:t>&lt;?php</a:t>
            </a:r>
            <a:r>
              <a:rPr lang="en-US" sz="4800"/>
              <a:t> </a:t>
            </a:r>
            <a:br>
              <a:rPr lang="en-US" sz="4800"/>
            </a:br>
            <a:r>
              <a:rPr lang="en-US" sz="4800"/>
              <a:t>$x=range(0,15);</a:t>
            </a:r>
            <a:r>
              <a:rPr lang="fa-IR" sz="4800"/>
              <a:t/>
            </a:r>
            <a:br>
              <a:rPr lang="fa-IR" sz="4800"/>
            </a:br>
            <a:r>
              <a:rPr lang="en-US" sz="4800"/>
              <a:t>Echo (count($x));</a:t>
            </a:r>
            <a:r>
              <a:rPr lang="fa-IR" sz="4800"/>
              <a:t>  </a:t>
            </a:r>
            <a:r>
              <a:rPr lang="en-US" sz="4800"/>
              <a:t/>
            </a:r>
            <a:br>
              <a:rPr lang="en-US" sz="4800"/>
            </a:br>
            <a:r>
              <a:rPr lang="en-US" sz="4800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rgbClr val="003366"/>
                </a:solidFill>
                <a:latin typeface="Arial Black" pitchFamily="34" charset="0"/>
                <a:cs typeface="B Elham" pitchFamily="2" charset="-78"/>
              </a:rPr>
              <a:t>Foreach: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07375" cy="46815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/>
              <a:t>$x=array(5,10,4,20,15);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>
                <a:solidFill>
                  <a:srgbClr val="FF0000"/>
                </a:solidFill>
              </a:rPr>
              <a:t>Foreach($x as $y)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6000"/>
              <a:t>Echo $y.’    ‘;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7" name="Picture 3" descr="untitled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620713"/>
            <a:ext cx="8424862" cy="5832475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1" name="Picture 3" descr="untitled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549275"/>
            <a:ext cx="8569325" cy="5903913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7" name="Picture 5" descr="untitled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620713"/>
            <a:ext cx="8497888" cy="5903912"/>
          </a:xfrm>
          <a:noFill/>
          <a:ln/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2800"/>
              <a:t>&lt;body&gt;</a:t>
            </a:r>
            <a:br>
              <a:rPr lang="en-US" sz="2800"/>
            </a:br>
            <a:r>
              <a:rPr lang="en-US" sz="2800"/>
              <a:t>&lt;form name="form1" id="form1" method="post" action="test.php"&gt;</a:t>
            </a:r>
            <a:br>
              <a:rPr lang="en-US" sz="2800"/>
            </a:br>
            <a:r>
              <a:rPr lang="en-US" sz="2800"/>
              <a:t>  &lt;p&gt;&lt;strong&gt;How many Friends do you have?&lt;/strong&gt;    </a:t>
            </a:r>
            <a:br>
              <a:rPr lang="en-US" sz="2800"/>
            </a:br>
            <a:r>
              <a:rPr lang="en-US" sz="2800"/>
              <a:t>    &lt;input name="text" type="text" id="text" /&gt; </a:t>
            </a:r>
            <a:br>
              <a:rPr lang="en-US" sz="2800"/>
            </a:br>
            <a:r>
              <a:rPr lang="en-US" sz="2800"/>
              <a:t>  &lt;/p&gt;</a:t>
            </a:r>
            <a:br>
              <a:rPr lang="en-US" sz="2800"/>
            </a:br>
            <a:r>
              <a:rPr lang="en-US" sz="2800"/>
              <a:t>  &lt;p&gt;</a:t>
            </a:r>
            <a:br>
              <a:rPr lang="en-US" sz="2800"/>
            </a:br>
            <a:r>
              <a:rPr lang="en-US" sz="2800"/>
              <a:t>    &lt;input type="submit" name="Submit" value="Run" /&gt;</a:t>
            </a:r>
            <a:br>
              <a:rPr lang="en-US" sz="2800"/>
            </a:br>
            <a:r>
              <a:rPr lang="en-US" sz="2800"/>
              <a:t>  &lt;/p&gt;</a:t>
            </a:r>
            <a:br>
              <a:rPr lang="en-US" sz="2800"/>
            </a:br>
            <a:r>
              <a:rPr lang="en-US" sz="2800"/>
              <a:t>&lt;/form&gt;</a:t>
            </a:r>
            <a:br>
              <a:rPr lang="en-US" sz="2800"/>
            </a:br>
            <a:r>
              <a:rPr lang="en-US" sz="2800"/>
              <a:t>&lt;/body&gt;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2400" b="1">
                <a:solidFill>
                  <a:srgbClr val="003366"/>
                </a:solidFill>
              </a:rPr>
              <a:t>&lt;</a:t>
            </a:r>
            <a:r>
              <a:rPr lang="en-US" sz="2200" b="1">
                <a:solidFill>
                  <a:srgbClr val="003366"/>
                </a:solidFill>
              </a:rPr>
              <a:t>body&gt;</a:t>
            </a:r>
            <a:br>
              <a:rPr lang="en-US" sz="2200" b="1">
                <a:solidFill>
                  <a:srgbClr val="003366"/>
                </a:solidFill>
              </a:rPr>
            </a:br>
            <a:r>
              <a:rPr lang="en-US" sz="2200" b="1"/>
              <a:t>&lt;form name="form1" id="form1" method="post" action="test1.php"&gt;</a:t>
            </a:r>
            <a:br>
              <a:rPr lang="en-US" sz="2200" b="1"/>
            </a:br>
            <a:r>
              <a:rPr lang="en-US" sz="2200" b="1">
                <a:solidFill>
                  <a:srgbClr val="FF0000"/>
                </a:solidFill>
              </a:rPr>
              <a:t>&lt;?php</a:t>
            </a:r>
            <a:r>
              <a:rPr lang="en-US" sz="2200" b="1"/>
              <a:t> </a:t>
            </a:r>
            <a:br>
              <a:rPr lang="en-US" sz="2200" b="1"/>
            </a:br>
            <a:r>
              <a:rPr lang="en-US" sz="2200" b="1"/>
              <a:t>$x=$text;</a:t>
            </a:r>
            <a:br>
              <a:rPr lang="en-US" sz="2200" b="1"/>
            </a:br>
            <a:r>
              <a:rPr lang="en-US" sz="2200" b="1"/>
              <a:t>for ($i=1;$i&lt;=$x;$i++)</a:t>
            </a:r>
            <a:br>
              <a:rPr lang="en-US" sz="2200" b="1"/>
            </a:br>
            <a:r>
              <a:rPr lang="en-US" sz="2200" b="1"/>
              <a:t>{</a:t>
            </a:r>
            <a:br>
              <a:rPr lang="en-US" sz="2200" b="1"/>
            </a:br>
            <a:r>
              <a:rPr lang="en-US" sz="2200" b="1"/>
              <a:t>   Echo"&lt;b&gt;&lt;br&gt;Please Enter the Name of Friend Number$i&lt;br&gt;";</a:t>
            </a:r>
            <a:br>
              <a:rPr lang="en-US" sz="2200" b="1"/>
            </a:br>
            <a:r>
              <a:rPr lang="en-US" sz="2200" b="1"/>
              <a:t>   Echo "&lt;b&gt;&lt;input name=fr type=text&gt;";</a:t>
            </a:r>
            <a:br>
              <a:rPr lang="en-US" sz="2200" b="1"/>
            </a:br>
            <a:r>
              <a:rPr lang="en-US" sz="2200" b="1"/>
              <a:t>   }</a:t>
            </a:r>
            <a:r>
              <a:rPr lang="en-US" sz="2200" b="1">
                <a:solidFill>
                  <a:srgbClr val="FF0000"/>
                </a:solidFill>
              </a:rPr>
              <a:t/>
            </a:r>
            <a:br>
              <a:rPr lang="en-US" sz="2200" b="1">
                <a:solidFill>
                  <a:srgbClr val="FF0000"/>
                </a:solidFill>
              </a:rPr>
            </a:br>
            <a:r>
              <a:rPr lang="en-US" sz="2200" b="1">
                <a:solidFill>
                  <a:srgbClr val="FF0000"/>
                </a:solidFill>
              </a:rPr>
              <a:t> ?&gt;</a:t>
            </a:r>
            <a:br>
              <a:rPr lang="en-US" sz="2200" b="1">
                <a:solidFill>
                  <a:srgbClr val="FF0000"/>
                </a:solidFill>
              </a:rPr>
            </a:br>
            <a:r>
              <a:rPr lang="en-US" sz="2200" b="1"/>
              <a:t> &lt;p&gt;   &lt;input type="submit" name="Submit" value="Run To View" /&gt;</a:t>
            </a:r>
            <a:br>
              <a:rPr lang="en-US" sz="2200" b="1"/>
            </a:br>
            <a:r>
              <a:rPr lang="en-US" sz="2200" b="1"/>
              <a:t>   &lt;br&gt;</a:t>
            </a:r>
            <a:br>
              <a:rPr lang="en-US" sz="2200" b="1"/>
            </a:br>
            <a:r>
              <a:rPr lang="en-US" sz="2200" b="1"/>
              <a:t>&lt;/p&gt;</a:t>
            </a:r>
            <a:br>
              <a:rPr lang="en-US" sz="2200" b="1"/>
            </a:br>
            <a:r>
              <a:rPr lang="en-US" sz="2200" b="1"/>
              <a:t>&lt;/form&gt;</a:t>
            </a:r>
            <a:br>
              <a:rPr lang="en-US" sz="2200" b="1"/>
            </a:br>
            <a:r>
              <a:rPr lang="en-US" sz="2200" b="1">
                <a:solidFill>
                  <a:srgbClr val="003366"/>
                </a:solidFill>
              </a:rPr>
              <a:t>&lt;/body&gt;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sz="4000" b="1">
                <a:solidFill>
                  <a:srgbClr val="FF0000"/>
                </a:solidFill>
              </a:rPr>
              <a:t>&lt;?php</a:t>
            </a:r>
            <a:r>
              <a:rPr lang="en-US" sz="4000" b="1"/>
              <a:t> </a:t>
            </a:r>
            <a:br>
              <a:rPr lang="en-US" sz="4000" b="1"/>
            </a:br>
            <a:r>
              <a:rPr lang="en-US" sz="4000" b="1"/>
              <a:t>Echo "&lt;b&gt;Your Friends names are:&lt;br&gt;";</a:t>
            </a:r>
            <a:br>
              <a:rPr lang="en-US" sz="4000" b="1"/>
            </a:br>
            <a:r>
              <a:rPr lang="en-US" sz="4000" b="1"/>
              <a:t>foreach($fr as $y)</a:t>
            </a:r>
            <a:br>
              <a:rPr lang="en-US" sz="4000" b="1"/>
            </a:br>
            <a:r>
              <a:rPr lang="en-US" sz="4000" b="1"/>
              <a:t> echo "&lt;b&gt;".$y."&lt;b&gt;&lt;br&gt;";</a:t>
            </a:r>
            <a:br>
              <a:rPr lang="en-US" sz="4000" b="1"/>
            </a:br>
            <a:r>
              <a:rPr lang="en-US" sz="4000" b="1">
                <a:solidFill>
                  <a:srgbClr val="FF0000"/>
                </a:solidFill>
              </a:rPr>
              <a:t>?&gt;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1844675"/>
            <a:ext cx="6769100" cy="2209800"/>
          </a:xfrm>
        </p:spPr>
        <p:txBody>
          <a:bodyPr/>
          <a:lstStyle/>
          <a:p>
            <a:pPr algn="r"/>
            <a:r>
              <a:rPr lang="fa-IR" sz="7200">
                <a:solidFill>
                  <a:schemeClr val="bg1"/>
                </a:solidFill>
                <a:latin typeface="Times New Roman" pitchFamily="18" charset="0"/>
                <a:cs typeface="B Homa" pitchFamily="2" charset="-78"/>
              </a:rPr>
              <a:t>آرایه های انجمنی</a:t>
            </a:r>
            <a:endParaRPr lang="en-US" sz="7200">
              <a:latin typeface="Times New Roman" pitchFamily="18" charset="0"/>
              <a:cs typeface="B Homa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291512" cy="5995988"/>
          </a:xfrm>
        </p:spPr>
        <p:txBody>
          <a:bodyPr/>
          <a:lstStyle/>
          <a:p>
            <a:r>
              <a:rPr lang="en-US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$x=array(‘Ali’=&gt;15,’Reza’&gt;17);</a:t>
            </a:r>
            <a:br>
              <a:rPr lang="en-US" b="1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------------------------------------------</a:t>
            </a:r>
            <a:br>
              <a:rPr lang="en-US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$x=array(‘Ahmad’=&gt;15);</a:t>
            </a:r>
            <a:br>
              <a:rPr lang="en-US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$x [‘Ali’=&gt;17];</a:t>
            </a:r>
            <a:br>
              <a:rPr lang="en-US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$x[‘Reza’=&gt;14];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www.Jozve.org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a-I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675</TotalTime>
  <Words>2037</Words>
  <Application>Microsoft PowerPoint</Application>
  <PresentationFormat>On-screen Show (4:3)</PresentationFormat>
  <Paragraphs>628</Paragraphs>
  <Slides>107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08" baseType="lpstr">
      <vt:lpstr>Pixel</vt:lpstr>
      <vt:lpstr>PHP</vt:lpstr>
      <vt:lpstr> کار می کند؟ PHP چگونه</vt:lpstr>
      <vt:lpstr>:PHP انواع داده ها در </vt:lpstr>
      <vt:lpstr>قواعد نامگذاری متغیرها:</vt:lpstr>
      <vt:lpstr>مقدار دهی به متغیرها:</vt:lpstr>
      <vt:lpstr>Slide 6</vt:lpstr>
      <vt:lpstr>ثابت ها:</vt:lpstr>
      <vt:lpstr>PHP عملگرها در </vt:lpstr>
      <vt:lpstr>عملگر محاسباتی:</vt:lpstr>
      <vt:lpstr>Slide 10</vt:lpstr>
      <vt:lpstr>عملگر مقایسه ای:</vt:lpstr>
      <vt:lpstr>Slide 12</vt:lpstr>
      <vt:lpstr>عملگر منطقی:</vt:lpstr>
      <vt:lpstr>عملگر ترکیبی:</vt:lpstr>
      <vt:lpstr>Slide 15</vt:lpstr>
      <vt:lpstr>Slide 16</vt:lpstr>
      <vt:lpstr>تقدم عملگرها:</vt:lpstr>
      <vt:lpstr>Slide 18</vt:lpstr>
      <vt:lpstr>PHP شروع به کار با 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ساختار تکرار:</vt:lpstr>
      <vt:lpstr>While</vt:lpstr>
      <vt:lpstr>Slide 57</vt:lpstr>
      <vt:lpstr>Slide 58</vt:lpstr>
      <vt:lpstr>For</vt:lpstr>
      <vt:lpstr>Slide 60</vt:lpstr>
      <vt:lpstr>Slide 61</vt:lpstr>
      <vt:lpstr>Slide 62</vt:lpstr>
      <vt:lpstr>Slide 63</vt:lpstr>
      <vt:lpstr>Slide 64</vt:lpstr>
      <vt:lpstr>Slide 65</vt:lpstr>
      <vt:lpstr>انتقال کنترل غیر شرطی:</vt:lpstr>
      <vt:lpstr>Do While</vt:lpstr>
      <vt:lpstr>Slide 68</vt:lpstr>
      <vt:lpstr>PHP توضیحات در</vt:lpstr>
      <vt:lpstr>Date( ):</vt:lpstr>
      <vt:lpstr>Slide 71</vt:lpstr>
      <vt:lpstr>Slide 72</vt:lpstr>
      <vt:lpstr>time( ):</vt:lpstr>
      <vt:lpstr>عملگر  .</vt:lpstr>
      <vt:lpstr>Ltrim( ) فضای خالی سمت چپ را حذف می کند  Chop( )  فضای خالی سمت راست را حذف می کند</vt:lpstr>
      <vt:lpstr>StrToUpper( ) رشته را به حروف بزرگ تبدیل می کند  StrToLower ( )  رشته را به حروف کوچک تبدیل می کند</vt:lpstr>
      <vt:lpstr>Ucfirst( )  اولین حرف از رشته را به حروف بزرگ تبدیل می کند  ucwords ( )  اولین حرف از رشته را به حروف کوچک تبدیل می کند</vt:lpstr>
      <vt:lpstr> Strcmp( ) Strcmp(str1,str2)  0        =&gt;      str1=str2  1        =&gt;      str1&gt;str2    -1       =&gt;      str1&lt;str2 </vt:lpstr>
      <vt:lpstr> &lt;?php  Echo strcmp("a","b"); Echo strcmp("a","a"); Echo strcmp("b","a"); ?&gt;</vt:lpstr>
      <vt:lpstr>PHP آرایه ها در </vt:lpstr>
      <vt:lpstr> به دو دسته تقسیم می شوند:PHPآرایه ها در</vt:lpstr>
      <vt:lpstr>آرایه های اندیس دار</vt:lpstr>
      <vt:lpstr>?php  $x=array(5,10,4,20,15); Echo $x[0]; Echo $x[4]; $x[2]=10; $x[0]=10+4;  ?&gt;</vt:lpstr>
      <vt:lpstr>?php  $x[0]=5;  $x[1]=10; $x[2]=15;  ?&gt; $x=array(5,10,15);</vt:lpstr>
      <vt:lpstr>?php  $x[ ]=“Ali”;  $x[ ]=“Reza”; $x[ ]=“Amir”;  ?&gt; $x=array(“Ali”,”Reza”,”Amir”);</vt:lpstr>
      <vt:lpstr>&lt;?php  $x=array("Ali","Reza","Amir","Ahmad","Hamid"); for ($i=0;$i&lt;5;$i++)    echo "$x[$i] &lt;br&gt;"; ?&gt;</vt:lpstr>
      <vt:lpstr>Slide 87</vt:lpstr>
      <vt:lpstr>&lt;?php  $x=array(1=&gt;5,10,20); for ($i=1;$i&lt;=3;$i++)    echo "$x[$i] &lt;br&gt;"; ?&gt;</vt:lpstr>
      <vt:lpstr>&lt;?php  $x=range(10,15); for ($i=0;$i&lt;=6;$i++)    echo "$x[$i] &lt;br&gt;"; ?&gt;</vt:lpstr>
      <vt:lpstr>&lt;?php  $x=range(0,15); Echo (count($x));   ?&gt;</vt:lpstr>
      <vt:lpstr>Foreach:</vt:lpstr>
      <vt:lpstr>Slide 92</vt:lpstr>
      <vt:lpstr>Slide 93</vt:lpstr>
      <vt:lpstr>Slide 94</vt:lpstr>
      <vt:lpstr>&lt;body&gt; &lt;form name="form1" id="form1" method="post" action="test.php"&gt;   &lt;p&gt;&lt;strong&gt;How many Friends do you have?&lt;/strong&gt;         &lt;input name="text" type="text" id="text" /&gt;    &lt;/p&gt;   &lt;p&gt;     &lt;input type="submit" name="Submit" value="Run" /&gt;   &lt;/p&gt; &lt;/form&gt; &lt;/body&gt;</vt:lpstr>
      <vt:lpstr>&lt;body&gt; &lt;form name="form1" id="form1" method="post" action="test1.php"&gt; &lt;?php  $x=$text; for ($i=1;$i&lt;=$x;$i++) {    Echo"&lt;b&gt;&lt;br&gt;Please Enter the Name of Friend Number$i&lt;br&gt;";    Echo "&lt;b&gt;&lt;input name=fr type=text&gt;";    }  ?&gt;  &lt;p&gt;   &lt;input type="submit" name="Submit" value="Run To View" /&gt;    &lt;br&gt; &lt;/p&gt; &lt;/form&gt; &lt;/body&gt;</vt:lpstr>
      <vt:lpstr>&lt;?php  Echo "&lt;b&gt;Your Friends names are:&lt;br&gt;"; foreach($fr as $y)  echo "&lt;b&gt;".$y."&lt;b&gt;&lt;br&gt;"; ?&gt;</vt:lpstr>
      <vt:lpstr>آرایه های انجمنی</vt:lpstr>
      <vt:lpstr>$x=array(‘Ali’=&gt;15,’Reza’&gt;17); ------------------------------------------ $x=array(‘Ahmad’=&gt;15); $x [‘Ali’=&gt;17]; $x[‘Reza’=&gt;14];</vt:lpstr>
      <vt:lpstr>&lt;?php  $x=array("Ali"=&gt;15,"Reza"=&gt;17); foreach ($x as $key=&gt;$value)   echo $key.'=&gt;'.$value."&lt;br&gt;"; ?&gt;</vt:lpstr>
      <vt:lpstr>Slide 101</vt:lpstr>
      <vt:lpstr>&lt;?php  $x=array(array(10,20,30,40),       array(15,25,35,45),      array(40,50,60,70)); for($row=0;$row&lt;3;$row++)  {      for($col=0;$col&lt;3;$col++)        echo "|".$x[$row][$col];   echo '&lt;br&gt;';  }  ?&gt;</vt:lpstr>
      <vt:lpstr>Slide 103</vt:lpstr>
      <vt:lpstr>PHP ایجاد تابع در</vt:lpstr>
      <vt:lpstr>Function نام تابع (اسامی پارامترها) {     دستورات تابع;     return; }</vt:lpstr>
      <vt:lpstr>Return مقدار; </vt:lpstr>
      <vt:lpstr>&lt;?php  $x=5; echo fact($x); function fact($x) { $mult=1; for($i=1;$i&lt;=$x;$i++)   $mult=$mult*$i;  return $mult;  }        ?&gt;</vt:lpstr>
    </vt:vector>
  </TitlesOfParts>
  <Company>- ETH0 -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PHP</dc:title>
  <dc:creator>shahran &amp; fatema</dc:creator>
  <cp:lastModifiedBy>peyman</cp:lastModifiedBy>
  <cp:revision>25</cp:revision>
  <dcterms:created xsi:type="dcterms:W3CDTF">2009-12-31T21:38:30Z</dcterms:created>
  <dcterms:modified xsi:type="dcterms:W3CDTF">2012-03-03T20:10:15Z</dcterms:modified>
</cp:coreProperties>
</file>